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7"/>
  </p:notesMasterIdLst>
  <p:sldIdLst>
    <p:sldId id="257" r:id="rId3"/>
    <p:sldId id="267" r:id="rId4"/>
    <p:sldId id="268" r:id="rId5"/>
    <p:sldId id="269" r:id="rId6"/>
    <p:sldId id="270" r:id="rId7"/>
    <p:sldId id="271" r:id="rId8"/>
    <p:sldId id="272" r:id="rId9"/>
    <p:sldId id="287" r:id="rId10"/>
    <p:sldId id="273" r:id="rId11"/>
    <p:sldId id="274" r:id="rId12"/>
    <p:sldId id="275" r:id="rId13"/>
    <p:sldId id="276" r:id="rId14"/>
    <p:sldId id="277" r:id="rId15"/>
    <p:sldId id="288" r:id="rId1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C9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3" autoAdjust="0"/>
    <p:restoredTop sz="73881" autoAdjust="0"/>
  </p:normalViewPr>
  <p:slideViewPr>
    <p:cSldViewPr snapToGrid="0">
      <p:cViewPr varScale="1">
        <p:scale>
          <a:sx n="84" d="100"/>
          <a:sy n="84" d="100"/>
        </p:scale>
        <p:origin x="16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C87E95-F084-4D74-A8F2-6ED0387ED7BC}" type="datetimeFigureOut">
              <a:rPr lang="ko-KR" altLang="en-US" smtClean="0"/>
              <a:t>2021-11-13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48E28-B129-414F-B861-ACE7648232F6}" type="slidenum">
              <a:rPr lang="ko-KR" altLang="en-US" smtClean="0"/>
              <a:t>‹#›</a:t>
            </a:fld>
            <a:endParaRPr lang="ko-KR" altLang="en-US"/>
          </a:p>
        </p:txBody>
      </p:sp>
    </p:spTree>
    <p:extLst>
      <p:ext uri="{BB962C8B-B14F-4D97-AF65-F5344CB8AC3E}">
        <p14:creationId xmlns:p14="http://schemas.microsoft.com/office/powerpoint/2010/main" val="303811425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t>한글</a:t>
            </a:r>
            <a:r>
              <a:rPr lang="en-US" altLang="ko-KR" sz="1200" b="1" dirty="0"/>
              <a:t>:</a:t>
            </a:r>
            <a:r>
              <a:rPr lang="en-US" altLang="ko-KR" sz="1200" dirty="0"/>
              <a:t> </a:t>
            </a:r>
            <a:r>
              <a:rPr lang="ko-KR" altLang="en-US" sz="1000" dirty="0"/>
              <a:t>안녕하세요</a:t>
            </a:r>
            <a:r>
              <a:rPr lang="en-US" altLang="ko-KR" sz="1000" dirty="0"/>
              <a:t>. </a:t>
            </a:r>
            <a:r>
              <a:rPr lang="ko-KR" altLang="en-US" sz="1000" dirty="0" err="1"/>
              <a:t>모비</a:t>
            </a:r>
            <a:r>
              <a:rPr lang="en-US" altLang="ko-KR" sz="1000" dirty="0"/>
              <a:t>-</a:t>
            </a:r>
            <a:r>
              <a:rPr lang="ko-KR" altLang="en-US" sz="1000" dirty="0"/>
              <a:t>히어로 팀의 </a:t>
            </a:r>
            <a:r>
              <a:rPr lang="en-US" altLang="ko-KR" sz="1000" b="1" kern="0" dirty="0">
                <a:ln w="3175">
                  <a:noFill/>
                </a:ln>
                <a:solidFill>
                  <a:srgbClr val="79ADDD"/>
                </a:solidFill>
              </a:rPr>
              <a:t>Smart Working Environment Monitoring Service</a:t>
            </a:r>
            <a:r>
              <a:rPr lang="ko-KR" altLang="en-US" sz="1000" b="1" kern="0" dirty="0">
                <a:ln w="3175">
                  <a:noFill/>
                </a:ln>
                <a:solidFill>
                  <a:srgbClr val="79ADDD"/>
                </a:solidFill>
              </a:rPr>
              <a:t>를 소개합니다</a:t>
            </a:r>
            <a:r>
              <a:rPr lang="en-US" altLang="ko-KR" sz="1000" b="1" kern="0" dirty="0">
                <a:ln w="3175">
                  <a:noFill/>
                </a:ln>
                <a:solidFill>
                  <a:srgbClr val="79ADDD"/>
                </a:solidFill>
              </a:rPr>
              <a:t>.</a:t>
            </a:r>
            <a:endParaRPr lang="en-US" altLang="ko-KR" sz="1000"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t>영어</a:t>
            </a:r>
            <a:r>
              <a:rPr lang="en-US" altLang="ko-KR" sz="1200" b="1" dirty="0"/>
              <a:t>: Hello, let me introduce the Smart Working Environment Monitoring Service of the Moby-Hero team.</a:t>
            </a:r>
            <a:endParaRPr lang="en-US" altLang="ko-KR" sz="1200" dirty="0"/>
          </a:p>
          <a:p>
            <a:r>
              <a:rPr lang="en-US" altLang="ko-KR" dirty="0"/>
              <a:t>g</a:t>
            </a:r>
            <a:endParaRPr lang="ko-KR" altLang="en-US" dirty="0"/>
          </a:p>
        </p:txBody>
      </p:sp>
      <p:sp>
        <p:nvSpPr>
          <p:cNvPr id="4" name="슬라이드 번호 개체 틀 3"/>
          <p:cNvSpPr>
            <a:spLocks noGrp="1"/>
          </p:cNvSpPr>
          <p:nvPr>
            <p:ph type="sldNum" sz="quarter" idx="5"/>
          </p:nvPr>
        </p:nvSpPr>
        <p:spPr/>
        <p:txBody>
          <a:bodyPr/>
          <a:lstStyle/>
          <a:p>
            <a:fld id="{D5148E28-B129-414F-B861-ACE7648232F6}" type="slidenum">
              <a:rPr lang="ko-KR" altLang="en-US" smtClean="0"/>
              <a:t>1</a:t>
            </a:fld>
            <a:endParaRPr lang="ko-KR" altLang="en-US"/>
          </a:p>
        </p:txBody>
      </p:sp>
    </p:spTree>
    <p:extLst>
      <p:ext uri="{BB962C8B-B14F-4D97-AF65-F5344CB8AC3E}">
        <p14:creationId xmlns:p14="http://schemas.microsoft.com/office/powerpoint/2010/main" val="3760447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한글 </a:t>
            </a:r>
            <a:r>
              <a:rPr lang="en-US" altLang="ko-KR" dirty="0"/>
              <a:t>: </a:t>
            </a:r>
            <a:r>
              <a:rPr lang="ko-KR" altLang="en-US" dirty="0"/>
              <a:t>작업자의 리소스 디자인 모습입니다</a:t>
            </a:r>
            <a:r>
              <a:rPr lang="en-US" altLang="ko-KR" dirty="0"/>
              <a:t>.</a:t>
            </a:r>
          </a:p>
          <a:p>
            <a:endParaRPr lang="en-US" altLang="ko-KR" dirty="0"/>
          </a:p>
          <a:p>
            <a:r>
              <a:rPr lang="ko-KR" altLang="en-US" dirty="0"/>
              <a:t>영어 </a:t>
            </a:r>
            <a:r>
              <a:rPr lang="en-US" altLang="ko-KR" dirty="0"/>
              <a:t>: And this is resource design of the worker.</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D5148E28-B129-414F-B861-ACE7648232F6}" type="slidenum">
              <a:rPr lang="ko-KR" altLang="en-US" smtClean="0"/>
              <a:t>10</a:t>
            </a:fld>
            <a:endParaRPr lang="ko-KR" altLang="en-US"/>
          </a:p>
        </p:txBody>
      </p:sp>
    </p:spTree>
    <p:extLst>
      <p:ext uri="{BB962C8B-B14F-4D97-AF65-F5344CB8AC3E}">
        <p14:creationId xmlns:p14="http://schemas.microsoft.com/office/powerpoint/2010/main" val="4265701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한글 </a:t>
            </a:r>
            <a:r>
              <a:rPr lang="en-US" altLang="ko-KR" dirty="0"/>
              <a:t>: </a:t>
            </a:r>
            <a:r>
              <a:rPr lang="ko-KR" altLang="en-US" dirty="0"/>
              <a:t>다음으로 구역</a:t>
            </a:r>
            <a:r>
              <a:rPr lang="en-US" altLang="ko-KR" dirty="0"/>
              <a:t>(</a:t>
            </a:r>
            <a:r>
              <a:rPr lang="ko-KR" altLang="en-US" dirty="0"/>
              <a:t>작업장</a:t>
            </a:r>
            <a:r>
              <a:rPr lang="en-US" altLang="ko-KR" dirty="0"/>
              <a:t>)</a:t>
            </a:r>
            <a:r>
              <a:rPr lang="ko-KR" altLang="en-US" dirty="0"/>
              <a:t>의 리소스 디자인 모습입니다</a:t>
            </a:r>
            <a:r>
              <a:rPr lang="en-US" altLang="ko-KR" dirty="0"/>
              <a:t>.</a:t>
            </a:r>
          </a:p>
          <a:p>
            <a:endParaRPr lang="en-US" altLang="ko-KR" dirty="0"/>
          </a:p>
          <a:p>
            <a:r>
              <a:rPr lang="ko-KR" altLang="en-US" dirty="0"/>
              <a:t>영어 </a:t>
            </a:r>
            <a:r>
              <a:rPr lang="en-US" altLang="ko-KR" dirty="0"/>
              <a:t>: </a:t>
            </a:r>
            <a:r>
              <a:rPr lang="en-US" altLang="ko-KR" b="0" i="0" dirty="0">
                <a:solidFill>
                  <a:srgbClr val="000000"/>
                </a:solidFill>
                <a:effectLst/>
                <a:latin typeface="Noto Sans" panose="020B0502040204020203" pitchFamily="34" charset="0"/>
              </a:rPr>
              <a:t>Next, </a:t>
            </a:r>
            <a:r>
              <a:rPr lang="en-US" altLang="ko-KR" dirty="0"/>
              <a:t>This is the resource design of the zone.</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D5148E28-B129-414F-B861-ACE7648232F6}" type="slidenum">
              <a:rPr lang="ko-KR" altLang="en-US" smtClean="0"/>
              <a:t>11</a:t>
            </a:fld>
            <a:endParaRPr lang="ko-KR" altLang="en-US"/>
          </a:p>
        </p:txBody>
      </p:sp>
    </p:spTree>
    <p:extLst>
      <p:ext uri="{BB962C8B-B14F-4D97-AF65-F5344CB8AC3E}">
        <p14:creationId xmlns:p14="http://schemas.microsoft.com/office/powerpoint/2010/main" val="2445846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한글</a:t>
            </a:r>
            <a:r>
              <a:rPr lang="en-US" altLang="ko-KR" dirty="0"/>
              <a:t>: </a:t>
            </a:r>
            <a:r>
              <a:rPr lang="ko-KR" altLang="en-US" dirty="0"/>
              <a:t>이제 시연 영상 시작하도록 하겠습니다</a:t>
            </a:r>
            <a:r>
              <a:rPr lang="en-US" altLang="ko-KR" dirty="0"/>
              <a:t>.</a:t>
            </a:r>
          </a:p>
          <a:p>
            <a:endParaRPr lang="en-US" altLang="ko-KR" dirty="0"/>
          </a:p>
          <a:p>
            <a:r>
              <a:rPr lang="ko-KR" altLang="en-US" dirty="0"/>
              <a:t>영어</a:t>
            </a:r>
            <a:r>
              <a:rPr lang="en-US" altLang="ko-KR" dirty="0"/>
              <a:t>: </a:t>
            </a:r>
            <a:r>
              <a:rPr lang="en-US" altLang="ko-KR" b="0" i="0" dirty="0">
                <a:solidFill>
                  <a:srgbClr val="424242"/>
                </a:solidFill>
                <a:effectLst/>
                <a:latin typeface="-apple-system"/>
              </a:rPr>
              <a:t>We'll start the demonstration video now.</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D5148E28-B129-414F-B861-ACE7648232F6}" type="slidenum">
              <a:rPr lang="ko-KR" altLang="en-US" smtClean="0"/>
              <a:t>12</a:t>
            </a:fld>
            <a:endParaRPr lang="ko-KR" altLang="en-US"/>
          </a:p>
        </p:txBody>
      </p:sp>
    </p:spTree>
    <p:extLst>
      <p:ext uri="{BB962C8B-B14F-4D97-AF65-F5344CB8AC3E}">
        <p14:creationId xmlns:p14="http://schemas.microsoft.com/office/powerpoint/2010/main" val="1640221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rtl="0">
              <a:lnSpc>
                <a:spcPct val="150000"/>
              </a:lnSpc>
              <a:spcBef>
                <a:spcPts val="0"/>
              </a:spcBef>
              <a:spcAft>
                <a:spcPts val="0"/>
              </a:spcAft>
            </a:pPr>
            <a:r>
              <a:rPr lang="ko-KR" altLang="en-US" sz="1200" b="1" i="0" u="none" strike="noStrike" dirty="0">
                <a:solidFill>
                  <a:srgbClr val="FFCB25"/>
                </a:solidFill>
                <a:effectLst/>
                <a:latin typeface="Arial" panose="020B0604020202020204" pitchFamily="34" charset="0"/>
              </a:rPr>
              <a:t>한글</a:t>
            </a:r>
            <a:r>
              <a:rPr lang="en-US" altLang="ko-KR" sz="1200" b="1" i="0" u="none" strike="noStrike" dirty="0">
                <a:solidFill>
                  <a:srgbClr val="FFCB25"/>
                </a:solidFill>
                <a:effectLst/>
                <a:latin typeface="Arial" panose="020B0604020202020204" pitchFamily="34" charset="0"/>
              </a:rPr>
              <a:t>: </a:t>
            </a:r>
            <a:r>
              <a:rPr lang="ko-KR" altLang="en-US" sz="1200" b="0" i="0" u="none" strike="noStrike" dirty="0">
                <a:solidFill>
                  <a:srgbClr val="FFCB25"/>
                </a:solidFill>
                <a:effectLst/>
                <a:latin typeface="Arial" panose="020B0604020202020204" pitchFamily="34" charset="0"/>
              </a:rPr>
              <a:t>응용서비스 기대효과로는 </a:t>
            </a:r>
            <a:r>
              <a:rPr lang="ko-KR" altLang="en-US" sz="1200" b="1" i="0" u="none" strike="noStrike" dirty="0">
                <a:solidFill>
                  <a:srgbClr val="FFCB25"/>
                </a:solidFill>
                <a:effectLst/>
                <a:latin typeface="Arial" panose="020B0604020202020204" pitchFamily="34" charset="0"/>
              </a:rPr>
              <a:t>현장 출입자 명부 자동화</a:t>
            </a:r>
            <a:r>
              <a:rPr lang="ko-KR" altLang="en-US" sz="1200" b="0" i="0" u="none" strike="noStrike" dirty="0">
                <a:solidFill>
                  <a:srgbClr val="404040"/>
                </a:solidFill>
                <a:effectLst/>
                <a:latin typeface="Arial" panose="020B0604020202020204" pitchFamily="34" charset="0"/>
              </a:rPr>
              <a:t>로 명부 관리의 </a:t>
            </a:r>
            <a:r>
              <a:rPr lang="ko-KR" altLang="en-US" sz="1200" b="1" i="0" u="none" strike="noStrike" dirty="0">
                <a:solidFill>
                  <a:srgbClr val="FFCD2D"/>
                </a:solidFill>
                <a:effectLst/>
                <a:latin typeface="Arial" panose="020B0604020202020204" pitchFamily="34" charset="0"/>
              </a:rPr>
              <a:t>편리성</a:t>
            </a:r>
            <a:r>
              <a:rPr lang="ko-KR" altLang="en-US" sz="1200" b="0" i="0" u="none" strike="noStrike" dirty="0">
                <a:solidFill>
                  <a:srgbClr val="404040"/>
                </a:solidFill>
                <a:effectLst/>
                <a:latin typeface="Arial" panose="020B0604020202020204" pitchFamily="34" charset="0"/>
              </a:rPr>
              <a:t>을 높이고</a:t>
            </a:r>
            <a:r>
              <a:rPr lang="en-US" altLang="ko-KR" sz="1200" b="0" i="0" u="none" strike="noStrike" dirty="0">
                <a:solidFill>
                  <a:srgbClr val="404040"/>
                </a:solidFill>
                <a:effectLst/>
                <a:latin typeface="Arial" panose="020B0604020202020204" pitchFamily="34" charset="0"/>
              </a:rPr>
              <a:t>,</a:t>
            </a:r>
            <a:r>
              <a:rPr lang="ko-KR" altLang="en-US" sz="1200" b="0" i="0" u="none" strike="noStrike" dirty="0">
                <a:solidFill>
                  <a:schemeClr val="tx1"/>
                </a:solidFill>
                <a:effectLst/>
                <a:latin typeface="+mn-lt"/>
              </a:rPr>
              <a:t> </a:t>
            </a:r>
            <a:r>
              <a:rPr lang="ko-KR" altLang="en-US" sz="1200" b="1" i="0" u="none" strike="noStrike" dirty="0" err="1">
                <a:solidFill>
                  <a:srgbClr val="FFCD2D"/>
                </a:solidFill>
                <a:effectLst/>
                <a:latin typeface="Arial" panose="020B0604020202020204" pitchFamily="34" charset="0"/>
              </a:rPr>
              <a:t>위∙변조를</a:t>
            </a:r>
            <a:r>
              <a:rPr lang="ko-KR" altLang="en-US" sz="1200" b="1" i="0" u="none" strike="noStrike" dirty="0">
                <a:solidFill>
                  <a:srgbClr val="FFCD2D"/>
                </a:solidFill>
                <a:effectLst/>
                <a:latin typeface="Arial" panose="020B0604020202020204" pitchFamily="34" charset="0"/>
              </a:rPr>
              <a:t> 방지</a:t>
            </a:r>
            <a:r>
              <a:rPr lang="ko-KR" altLang="en-US" sz="1200" b="0" i="0" u="none" strike="noStrike" dirty="0">
                <a:solidFill>
                  <a:srgbClr val="404040"/>
                </a:solidFill>
                <a:effectLst/>
                <a:latin typeface="Arial" panose="020B0604020202020204" pitchFamily="34" charset="0"/>
              </a:rPr>
              <a:t>할 수 있습니다</a:t>
            </a:r>
            <a:r>
              <a:rPr lang="en-US" altLang="ko-KR" sz="1200" b="0" i="0" u="none" strike="noStrike" dirty="0">
                <a:solidFill>
                  <a:srgbClr val="404040"/>
                </a:solidFill>
                <a:effectLst/>
                <a:latin typeface="Arial" panose="020B0604020202020204" pitchFamily="34" charset="0"/>
              </a:rPr>
              <a:t>. </a:t>
            </a:r>
            <a:r>
              <a:rPr lang="ko-KR" altLang="en-US" sz="1200" b="0" i="0" u="none" strike="noStrike" dirty="0">
                <a:solidFill>
                  <a:srgbClr val="404040"/>
                </a:solidFill>
                <a:effectLst/>
                <a:latin typeface="Arial" panose="020B0604020202020204" pitchFamily="34" charset="0"/>
              </a:rPr>
              <a:t>또한 헬멧으로 작업자가 인지하기 어려운 위험을 </a:t>
            </a:r>
            <a:r>
              <a:rPr lang="ko-KR" altLang="en-US" sz="1200" b="1" i="0" u="none" strike="noStrike" dirty="0">
                <a:solidFill>
                  <a:srgbClr val="404040"/>
                </a:solidFill>
                <a:effectLst/>
                <a:latin typeface="Arial" panose="020B0604020202020204" pitchFamily="34" charset="0"/>
              </a:rPr>
              <a:t>모니터링</a:t>
            </a:r>
            <a:r>
              <a:rPr lang="ko-KR" altLang="en-US" sz="1200" b="0" i="0" u="none" strike="noStrike" dirty="0">
                <a:solidFill>
                  <a:srgbClr val="404040"/>
                </a:solidFill>
                <a:effectLst/>
                <a:latin typeface="Arial" panose="020B0604020202020204" pitchFamily="34" charset="0"/>
              </a:rPr>
              <a:t>하고 파악하여 </a:t>
            </a:r>
            <a:r>
              <a:rPr lang="ko-KR" altLang="en-US" sz="1200" b="1" i="0" u="none" strike="noStrike" dirty="0">
                <a:solidFill>
                  <a:srgbClr val="404040"/>
                </a:solidFill>
                <a:effectLst/>
                <a:latin typeface="Arial" panose="020B0604020202020204" pitchFamily="34" charset="0"/>
              </a:rPr>
              <a:t>빠른 대처</a:t>
            </a:r>
            <a:r>
              <a:rPr lang="ko-KR" altLang="en-US" sz="1200" b="0" i="0" u="none" strike="noStrike" dirty="0">
                <a:solidFill>
                  <a:srgbClr val="404040"/>
                </a:solidFill>
                <a:effectLst/>
                <a:latin typeface="Arial" panose="020B0604020202020204" pitchFamily="34" charset="0"/>
              </a:rPr>
              <a:t>가 가능합니다</a:t>
            </a:r>
            <a:r>
              <a:rPr lang="en-US" altLang="ko-KR" sz="1200" b="0" i="0" u="none" strike="noStrike" dirty="0">
                <a:solidFill>
                  <a:srgbClr val="404040"/>
                </a:solidFill>
                <a:effectLst/>
                <a:latin typeface="Arial" panose="020B0604020202020204" pitchFamily="34" charset="0"/>
              </a:rPr>
              <a:t>.</a:t>
            </a:r>
            <a:endParaRPr lang="en-US" altLang="ko-KR" sz="1200" dirty="0">
              <a:latin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latin typeface="Arial" panose="020B0604020202020204" pitchFamily="34" charset="0"/>
              </a:rPr>
              <a:t>영어</a:t>
            </a:r>
            <a:r>
              <a:rPr lang="en-US" altLang="ko-KR" sz="1200" b="1" dirty="0">
                <a:latin typeface="Arial" panose="020B0604020202020204" pitchFamily="34" charset="0"/>
              </a:rPr>
              <a:t>: </a:t>
            </a:r>
            <a:r>
              <a:rPr lang="en-US" altLang="ko-KR" sz="1200" dirty="0">
                <a:latin typeface="Arial" panose="020B0604020202020204" pitchFamily="34" charset="0"/>
              </a:rPr>
              <a:t>By </a:t>
            </a:r>
            <a:r>
              <a:rPr lang="en-US" altLang="ko-KR" sz="1200" b="1" dirty="0">
                <a:solidFill>
                  <a:srgbClr val="FFCB25"/>
                </a:solidFill>
                <a:latin typeface="Arial" panose="020B0604020202020204" pitchFamily="34" charset="0"/>
              </a:rPr>
              <a:t>automating the list of visitors</a:t>
            </a:r>
            <a:r>
              <a:rPr lang="en-US" altLang="ko-KR" sz="1200" b="1" dirty="0">
                <a:latin typeface="Arial" panose="020B0604020202020204" pitchFamily="34" charset="0"/>
              </a:rPr>
              <a:t> </a:t>
            </a:r>
            <a:r>
              <a:rPr lang="en-US" altLang="ko-KR" sz="1200" dirty="0">
                <a:latin typeface="Arial" panose="020B0604020202020204" pitchFamily="34" charset="0"/>
              </a:rPr>
              <a:t>to the field, it is possible to increase the convenience of list management and </a:t>
            </a:r>
            <a:r>
              <a:rPr lang="en-US" altLang="ko-KR" sz="1200" b="1" dirty="0">
                <a:solidFill>
                  <a:srgbClr val="CCCF4D"/>
                </a:solidFill>
                <a:latin typeface="Arial" panose="020B0604020202020204" pitchFamily="34" charset="0"/>
              </a:rPr>
              <a:t>prevent forgery and alteration</a:t>
            </a:r>
            <a:r>
              <a:rPr lang="en-US" altLang="ko-KR" sz="1200" dirty="0">
                <a:latin typeface="Arial" panose="020B0604020202020204" pitchFamily="34"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Arial" panose="020B0604020202020204" pitchFamily="34" charset="0"/>
              </a:rPr>
              <a:t>And you can </a:t>
            </a:r>
            <a:r>
              <a:rPr lang="en-US" altLang="ko-KR" sz="1200" b="1" dirty="0">
                <a:latin typeface="Arial" panose="020B0604020202020204" pitchFamily="34" charset="0"/>
              </a:rPr>
              <a:t>monitor</a:t>
            </a:r>
            <a:r>
              <a:rPr lang="en-US" altLang="ko-KR" sz="1200" dirty="0">
                <a:latin typeface="Arial" panose="020B0604020202020204" pitchFamily="34" charset="0"/>
              </a:rPr>
              <a:t> and identify risks that are difficult for workers to recognize with a helmet and </a:t>
            </a:r>
            <a:r>
              <a:rPr lang="en-US" altLang="ko-KR" sz="1200" b="1" dirty="0">
                <a:latin typeface="Arial" panose="020B0604020202020204" pitchFamily="34" charset="0"/>
              </a:rPr>
              <a:t>respond quickly</a:t>
            </a:r>
            <a:r>
              <a:rPr lang="en-US" altLang="ko-KR" sz="1200" dirty="0">
                <a:latin typeface="Arial" panose="020B0604020202020204" pitchFamily="34" charset="0"/>
              </a:rPr>
              <a:t>.</a:t>
            </a:r>
            <a:endParaRPr lang="ko-KR" altLang="en-US" sz="1200" dirty="0"/>
          </a:p>
          <a:p>
            <a:endParaRPr lang="ko-KR" altLang="en-US" dirty="0"/>
          </a:p>
        </p:txBody>
      </p:sp>
      <p:sp>
        <p:nvSpPr>
          <p:cNvPr id="4" name="슬라이드 번호 개체 틀 3"/>
          <p:cNvSpPr>
            <a:spLocks noGrp="1"/>
          </p:cNvSpPr>
          <p:nvPr>
            <p:ph type="sldNum" sz="quarter" idx="5"/>
          </p:nvPr>
        </p:nvSpPr>
        <p:spPr/>
        <p:txBody>
          <a:bodyPr/>
          <a:lstStyle/>
          <a:p>
            <a:fld id="{D5148E28-B129-414F-B861-ACE7648232F6}" type="slidenum">
              <a:rPr lang="ko-KR" altLang="en-US" smtClean="0"/>
              <a:t>13</a:t>
            </a:fld>
            <a:endParaRPr lang="ko-KR" altLang="en-US"/>
          </a:p>
        </p:txBody>
      </p:sp>
    </p:spTree>
    <p:extLst>
      <p:ext uri="{BB962C8B-B14F-4D97-AF65-F5344CB8AC3E}">
        <p14:creationId xmlns:p14="http://schemas.microsoft.com/office/powerpoint/2010/main" val="2515902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한글</a:t>
            </a:r>
            <a:r>
              <a:rPr lang="en-US" altLang="ko-KR" dirty="0"/>
              <a:t>: </a:t>
            </a:r>
            <a:r>
              <a:rPr lang="ko-KR" altLang="en-US" dirty="0"/>
              <a:t>감사합니다</a:t>
            </a:r>
            <a:r>
              <a:rPr lang="en-US" altLang="ko-KR" dirty="0"/>
              <a:t>.</a:t>
            </a:r>
          </a:p>
          <a:p>
            <a:endParaRPr lang="en-US" altLang="ko-KR" dirty="0"/>
          </a:p>
          <a:p>
            <a:r>
              <a:rPr lang="ko-KR" altLang="en-US" dirty="0"/>
              <a:t>영어</a:t>
            </a:r>
            <a:r>
              <a:rPr lang="en-US" altLang="ko-KR" dirty="0"/>
              <a:t>: Thank you.</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D5148E28-B129-414F-B861-ACE7648232F6}" type="slidenum">
              <a:rPr lang="ko-KR" altLang="en-US" smtClean="0"/>
              <a:t>14</a:t>
            </a:fld>
            <a:endParaRPr lang="ko-KR" altLang="en-US"/>
          </a:p>
        </p:txBody>
      </p:sp>
    </p:spTree>
    <p:extLst>
      <p:ext uri="{BB962C8B-B14F-4D97-AF65-F5344CB8AC3E}">
        <p14:creationId xmlns:p14="http://schemas.microsoft.com/office/powerpoint/2010/main" val="2171675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rtl="0">
              <a:lnSpc>
                <a:spcPct val="150000"/>
              </a:lnSpc>
              <a:spcBef>
                <a:spcPts val="0"/>
              </a:spcBef>
              <a:spcAft>
                <a:spcPts val="0"/>
              </a:spcAft>
            </a:pPr>
            <a:r>
              <a:rPr lang="ko-KR" altLang="en-US" sz="2800" b="1" dirty="0"/>
              <a:t>한글</a:t>
            </a:r>
            <a:r>
              <a:rPr lang="en-US" altLang="ko-KR" sz="2800" b="1" dirty="0"/>
              <a:t>: </a:t>
            </a:r>
            <a:r>
              <a:rPr lang="ko-KR" altLang="en-US" sz="2800" b="0" i="0" dirty="0"/>
              <a:t>저희는 </a:t>
            </a:r>
            <a:r>
              <a:rPr lang="ko-KR" altLang="en-US" sz="1800" b="0" i="0" u="none" strike="noStrike" dirty="0">
                <a:solidFill>
                  <a:srgbClr val="404040"/>
                </a:solidFill>
                <a:effectLst/>
                <a:latin typeface="Arial" panose="020B0604020202020204" pitchFamily="34" charset="0"/>
              </a:rPr>
              <a:t>작업자의 </a:t>
            </a:r>
            <a:r>
              <a:rPr lang="ko-KR" altLang="en-US" sz="1800" b="1" i="0" u="none" strike="noStrike" dirty="0">
                <a:solidFill>
                  <a:srgbClr val="7C9CD6"/>
                </a:solidFill>
                <a:effectLst/>
                <a:latin typeface="Arial" panose="020B0604020202020204" pitchFamily="34" charset="0"/>
              </a:rPr>
              <a:t>작업 환경 위험 여부</a:t>
            </a:r>
            <a:r>
              <a:rPr lang="ko-KR" altLang="en-US" sz="1800" b="0" i="0" u="none" strike="noStrike" dirty="0">
                <a:solidFill>
                  <a:schemeClr val="tx1"/>
                </a:solidFill>
                <a:effectLst/>
                <a:latin typeface="Arial" panose="020B0604020202020204" pitchFamily="34" charset="0"/>
              </a:rPr>
              <a:t>를</a:t>
            </a:r>
            <a:r>
              <a:rPr lang="ko-KR" altLang="en-US" sz="1800" b="0" i="0" u="none" strike="noStrike" dirty="0">
                <a:solidFill>
                  <a:schemeClr val="accent1">
                    <a:lumMod val="60000"/>
                    <a:lumOff val="40000"/>
                  </a:schemeClr>
                </a:solidFill>
                <a:effectLst/>
                <a:latin typeface="Arial" panose="020B0604020202020204" pitchFamily="34" charset="0"/>
              </a:rPr>
              <a:t> </a:t>
            </a:r>
            <a:r>
              <a:rPr lang="ko-KR" altLang="en-US" sz="1800" b="0" i="0" u="none" strike="noStrike" dirty="0">
                <a:solidFill>
                  <a:srgbClr val="404040"/>
                </a:solidFill>
                <a:effectLst/>
                <a:latin typeface="Arial" panose="020B0604020202020204" pitchFamily="34" charset="0"/>
              </a:rPr>
              <a:t>감지하고 실시간으로 모니터링하여 </a:t>
            </a:r>
            <a:r>
              <a:rPr lang="ko-KR" altLang="en-US" sz="1800" b="1" i="0" u="none" strike="noStrike" dirty="0">
                <a:solidFill>
                  <a:srgbClr val="FFCB25"/>
                </a:solidFill>
                <a:effectLst/>
                <a:latin typeface="Arial" panose="020B0604020202020204" pitchFamily="34" charset="0"/>
              </a:rPr>
              <a:t>안전사고를 예방</a:t>
            </a:r>
            <a:r>
              <a:rPr lang="ko-KR" altLang="en-US" sz="1800" b="0" i="0" u="none" strike="noStrike" dirty="0">
                <a:solidFill>
                  <a:srgbClr val="404040"/>
                </a:solidFill>
                <a:effectLst/>
                <a:latin typeface="Arial" panose="020B0604020202020204" pitchFamily="34" charset="0"/>
              </a:rPr>
              <a:t>하는 스마트 </a:t>
            </a:r>
            <a:r>
              <a:rPr lang="en-US" altLang="ko-KR" sz="1800" b="0" i="0" u="none" strike="noStrike" dirty="0">
                <a:solidFill>
                  <a:srgbClr val="404040"/>
                </a:solidFill>
                <a:effectLst/>
                <a:latin typeface="Arial" panose="020B0604020202020204" pitchFamily="34" charset="0"/>
              </a:rPr>
              <a:t>IoT </a:t>
            </a:r>
            <a:r>
              <a:rPr lang="ko-KR" altLang="en-US" sz="1800" b="0" i="0" u="none" strike="noStrike" dirty="0">
                <a:solidFill>
                  <a:srgbClr val="404040"/>
                </a:solidFill>
                <a:effectLst/>
                <a:latin typeface="Arial" panose="020B0604020202020204" pitchFamily="34" charset="0"/>
              </a:rPr>
              <a:t>시스템을 개발하고자 합니다</a:t>
            </a:r>
            <a:r>
              <a:rPr lang="en-US" altLang="ko-KR" sz="1800" b="0" i="0" u="none" strike="noStrike" dirty="0">
                <a:solidFill>
                  <a:srgbClr val="404040"/>
                </a:solidFill>
                <a:effectLst/>
                <a:latin typeface="Arial" panose="020B0604020202020204" pitchFamily="34" charset="0"/>
              </a:rPr>
              <a:t>.</a:t>
            </a:r>
            <a:endParaRPr lang="ko-KR" altLang="en-US" sz="1050" b="0" dirty="0">
              <a:effectLst/>
            </a:endParaRPr>
          </a:p>
          <a:p>
            <a:pPr algn="l"/>
            <a:endParaRPr lang="en-US" altLang="ko-KR" sz="1800"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800" b="1" dirty="0"/>
              <a:t>영어</a:t>
            </a:r>
            <a:r>
              <a:rPr lang="en-US" altLang="ko-KR" sz="2800" b="1" dirty="0"/>
              <a:t>: </a:t>
            </a:r>
            <a:r>
              <a:rPr lang="en-US" altLang="ko-KR" sz="1800" b="0" i="0" dirty="0">
                <a:solidFill>
                  <a:srgbClr val="424242"/>
                </a:solidFill>
                <a:effectLst/>
                <a:latin typeface="-apple-system"/>
              </a:rPr>
              <a:t>We would like to develop a smart </a:t>
            </a:r>
            <a:r>
              <a:rPr lang="en-US" altLang="ko-KR" sz="1800" b="0" i="0" u="none" strike="noStrike" dirty="0">
                <a:solidFill>
                  <a:srgbClr val="404040"/>
                </a:solidFill>
                <a:effectLst/>
                <a:latin typeface="Arial" panose="020B0604020202020204" pitchFamily="34" charset="0"/>
              </a:rPr>
              <a:t>IoT system that detects the </a:t>
            </a:r>
            <a:r>
              <a:rPr lang="en-US" altLang="ko-KR" sz="1800" b="1" i="0" u="none" strike="noStrike" dirty="0">
                <a:solidFill>
                  <a:srgbClr val="FFCB25"/>
                </a:solidFill>
                <a:effectLst/>
                <a:latin typeface="Arial" panose="020B0604020202020204" pitchFamily="34" charset="0"/>
              </a:rPr>
              <a:t>risk of the working environment</a:t>
            </a:r>
            <a:r>
              <a:rPr lang="en-US" altLang="ko-KR" sz="1800" b="1" i="0" u="none" strike="noStrike" dirty="0">
                <a:solidFill>
                  <a:srgbClr val="404040"/>
                </a:solidFill>
                <a:effectLst/>
                <a:latin typeface="Arial" panose="020B0604020202020204" pitchFamily="34" charset="0"/>
              </a:rPr>
              <a:t> </a:t>
            </a:r>
            <a:r>
              <a:rPr lang="en-US" altLang="ko-KR" sz="1800" b="0" i="0" u="none" strike="noStrike" dirty="0">
                <a:solidFill>
                  <a:srgbClr val="404040"/>
                </a:solidFill>
                <a:effectLst/>
                <a:latin typeface="Arial" panose="020B0604020202020204" pitchFamily="34" charset="0"/>
              </a:rPr>
              <a:t>and monitors it in real time to </a:t>
            </a:r>
            <a:r>
              <a:rPr lang="en-US" altLang="ko-KR" sz="1800" b="1" u="none" strike="noStrike" dirty="0">
                <a:solidFill>
                  <a:srgbClr val="CCCF4D"/>
                </a:solidFill>
                <a:effectLst/>
                <a:latin typeface="Arial" panose="020B0604020202020204" pitchFamily="34" charset="0"/>
              </a:rPr>
              <a:t>prevent safety accidents</a:t>
            </a:r>
            <a:endParaRPr lang="ko-KR" altLang="en-US" sz="1800" b="1" dirty="0">
              <a:solidFill>
                <a:prstClr val="black">
                  <a:lumMod val="50000"/>
                  <a:lumOff val="50000"/>
                </a:prstClr>
              </a:solidFill>
            </a:endParaRPr>
          </a:p>
          <a:p>
            <a:endParaRPr lang="ko-KR" altLang="en-US" dirty="0"/>
          </a:p>
        </p:txBody>
      </p:sp>
      <p:sp>
        <p:nvSpPr>
          <p:cNvPr id="4" name="슬라이드 번호 개체 틀 3"/>
          <p:cNvSpPr>
            <a:spLocks noGrp="1"/>
          </p:cNvSpPr>
          <p:nvPr>
            <p:ph type="sldNum" sz="quarter" idx="5"/>
          </p:nvPr>
        </p:nvSpPr>
        <p:spPr/>
        <p:txBody>
          <a:bodyPr/>
          <a:lstStyle/>
          <a:p>
            <a:fld id="{D5148E28-B129-414F-B861-ACE7648232F6}" type="slidenum">
              <a:rPr lang="ko-KR" altLang="en-US" smtClean="0"/>
              <a:t>2</a:t>
            </a:fld>
            <a:endParaRPr lang="ko-KR" altLang="en-US"/>
          </a:p>
        </p:txBody>
      </p:sp>
    </p:spTree>
    <p:extLst>
      <p:ext uri="{BB962C8B-B14F-4D97-AF65-F5344CB8AC3E}">
        <p14:creationId xmlns:p14="http://schemas.microsoft.com/office/powerpoint/2010/main" val="4269814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rtl="0">
              <a:lnSpc>
                <a:spcPct val="150000"/>
              </a:lnSpc>
              <a:spcBef>
                <a:spcPts val="0"/>
              </a:spcBef>
              <a:spcAft>
                <a:spcPts val="0"/>
              </a:spcAft>
            </a:pPr>
            <a:r>
              <a:rPr lang="ko-KR" altLang="en-US" sz="800" b="1" dirty="0"/>
              <a:t>한글</a:t>
            </a:r>
            <a:r>
              <a:rPr lang="en-US" altLang="ko-KR" sz="800" b="1" dirty="0"/>
              <a:t>: </a:t>
            </a:r>
            <a:r>
              <a:rPr lang="ko-KR" altLang="en-US" sz="800" b="0" i="0" u="none" strike="noStrike" dirty="0">
                <a:solidFill>
                  <a:srgbClr val="404040"/>
                </a:solidFill>
                <a:effectLst/>
                <a:latin typeface="Arial" panose="020B0604020202020204" pitchFamily="34" charset="0"/>
              </a:rPr>
              <a:t>공사현장의 사망 사고는 다른 산업들보다 </a:t>
            </a:r>
            <a:r>
              <a:rPr lang="en-US" altLang="ko-KR" sz="800" b="0" i="0" u="none" strike="noStrike" dirty="0">
                <a:solidFill>
                  <a:srgbClr val="404040"/>
                </a:solidFill>
                <a:effectLst/>
                <a:latin typeface="Arial" panose="020B0604020202020204" pitchFamily="34" charset="0"/>
              </a:rPr>
              <a:t>3</a:t>
            </a:r>
            <a:r>
              <a:rPr lang="ko-KR" altLang="en-US" sz="800" b="0" i="0" u="none" strike="noStrike" dirty="0" err="1">
                <a:solidFill>
                  <a:srgbClr val="404040"/>
                </a:solidFill>
                <a:effectLst/>
                <a:latin typeface="Arial" panose="020B0604020202020204" pitchFamily="34" charset="0"/>
              </a:rPr>
              <a:t>배가량</a:t>
            </a:r>
            <a:r>
              <a:rPr lang="ko-KR" altLang="en-US" sz="800" b="0" i="0" u="none" strike="noStrike" dirty="0">
                <a:solidFill>
                  <a:srgbClr val="404040"/>
                </a:solidFill>
                <a:effectLst/>
                <a:latin typeface="Arial" panose="020B0604020202020204" pitchFamily="34" charset="0"/>
              </a:rPr>
              <a:t> 높으며</a:t>
            </a:r>
            <a:r>
              <a:rPr lang="en-US" altLang="ko-KR" sz="800" b="0" i="0" u="none" strike="noStrike" dirty="0">
                <a:solidFill>
                  <a:srgbClr val="404040"/>
                </a:solidFill>
                <a:effectLst/>
                <a:latin typeface="Arial" panose="020B0604020202020204" pitchFamily="34" charset="0"/>
              </a:rPr>
              <a:t>, </a:t>
            </a:r>
            <a:r>
              <a:rPr lang="ko-KR" altLang="en-US" sz="800" b="0" i="0" u="none" strike="noStrike" dirty="0">
                <a:solidFill>
                  <a:srgbClr val="404040"/>
                </a:solidFill>
                <a:effectLst/>
                <a:latin typeface="Arial" panose="020B0604020202020204" pitchFamily="34" charset="0"/>
              </a:rPr>
              <a:t>매년 일어나는 사망 사고 숫자는 줄어들지 않고 있습니다</a:t>
            </a:r>
            <a:r>
              <a:rPr lang="en-US" altLang="ko-KR" sz="800" b="0" i="0" u="none" strike="noStrike" dirty="0">
                <a:solidFill>
                  <a:srgbClr val="404040"/>
                </a:solidFill>
                <a:effectLst/>
                <a:latin typeface="Arial" panose="020B0604020202020204" pitchFamily="34" charset="0"/>
              </a:rPr>
              <a:t>. </a:t>
            </a:r>
            <a:r>
              <a:rPr lang="ko-KR" altLang="en-US" sz="800" b="0" i="0" u="none" strike="noStrike" dirty="0">
                <a:solidFill>
                  <a:srgbClr val="404040"/>
                </a:solidFill>
                <a:effectLst/>
                <a:latin typeface="Arial" panose="020B0604020202020204" pitchFamily="34" charset="0"/>
              </a:rPr>
              <a:t>정화조와 같은 밀폐된 공간 청소 작업 시 유해가스로 인한 사고도 지속적으로 방생하여 생명을 위협하고 있습니다</a:t>
            </a:r>
            <a:r>
              <a:rPr lang="en-US" altLang="ko-KR" sz="800" b="0" i="0" u="none" strike="noStrike" dirty="0">
                <a:solidFill>
                  <a:srgbClr val="404040"/>
                </a:solidFill>
                <a:effectLst/>
                <a:latin typeface="Arial" panose="020B0604020202020204" pitchFamily="34" charset="0"/>
              </a:rPr>
              <a:t>. </a:t>
            </a:r>
            <a:r>
              <a:rPr lang="ko-KR" altLang="en-US" sz="800" b="0" i="0" u="none" strike="noStrike" dirty="0">
                <a:solidFill>
                  <a:srgbClr val="404040"/>
                </a:solidFill>
                <a:effectLst/>
                <a:latin typeface="Arial" panose="020B0604020202020204" pitchFamily="34" charset="0"/>
              </a:rPr>
              <a:t>이러한 안전사고를 예방하거나 즉각적으로 대응하기 위해 작업자의 작업 환경 위험 여부를 감지하고 실시간으로 모니터링하여 안전사고를 예방하기 위해 개발하게 되었습니다</a:t>
            </a:r>
            <a:r>
              <a:rPr lang="en-US" altLang="ko-KR" sz="800" b="0" i="0" u="none" strike="noStrike" dirty="0">
                <a:solidFill>
                  <a:srgbClr val="404040"/>
                </a:solidFill>
                <a:effectLst/>
                <a:latin typeface="Arial" panose="020B0604020202020204" pitchFamily="34" charset="0"/>
              </a:rPr>
              <a:t>.</a:t>
            </a:r>
          </a:p>
          <a:p>
            <a:pPr algn="l" rtl="0">
              <a:lnSpc>
                <a:spcPct val="150000"/>
              </a:lnSpc>
              <a:spcBef>
                <a:spcPts val="0"/>
              </a:spcBef>
              <a:spcAft>
                <a:spcPts val="0"/>
              </a:spcAft>
            </a:pPr>
            <a:endParaRPr lang="en-US" altLang="ko-KR" sz="1800"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b="1" dirty="0"/>
              <a:t>영어</a:t>
            </a:r>
            <a:r>
              <a:rPr lang="en-US" altLang="ko-KR" sz="800" b="1" dirty="0"/>
              <a:t>: </a:t>
            </a:r>
            <a:r>
              <a:rPr lang="en-US" altLang="ko-KR" sz="1800" dirty="0"/>
              <a:t>The number of fatal accidents at construction sites is three times higher than in other industries, and the number of fatal accidents every year is not decreasing. When cleaning a closed space such as a septic tank, accidents caused by harmful gases are also continuously released, endangering lives. In order to prevent or immediately respond to such safety accidents, it was developed to prevent safety accidents by detecting and monitoring workers' work environment risks in real time.</a:t>
            </a:r>
            <a:endParaRPr lang="ko-KR" altLang="en-US" sz="800" b="1" dirty="0">
              <a:solidFill>
                <a:prstClr val="black">
                  <a:lumMod val="50000"/>
                  <a:lumOff val="50000"/>
                </a:prstClr>
              </a:solidFill>
            </a:endParaRPr>
          </a:p>
          <a:p>
            <a:endParaRPr lang="ko-KR" altLang="en-US" dirty="0"/>
          </a:p>
        </p:txBody>
      </p:sp>
      <p:sp>
        <p:nvSpPr>
          <p:cNvPr id="4" name="슬라이드 번호 개체 틀 3"/>
          <p:cNvSpPr>
            <a:spLocks noGrp="1"/>
          </p:cNvSpPr>
          <p:nvPr>
            <p:ph type="sldNum" sz="quarter" idx="5"/>
          </p:nvPr>
        </p:nvSpPr>
        <p:spPr/>
        <p:txBody>
          <a:bodyPr/>
          <a:lstStyle/>
          <a:p>
            <a:fld id="{D5148E28-B129-414F-B861-ACE7648232F6}" type="slidenum">
              <a:rPr lang="ko-KR" altLang="en-US" smtClean="0"/>
              <a:t>3</a:t>
            </a:fld>
            <a:endParaRPr lang="ko-KR" altLang="en-US"/>
          </a:p>
        </p:txBody>
      </p:sp>
    </p:spTree>
    <p:extLst>
      <p:ext uri="{BB962C8B-B14F-4D97-AF65-F5344CB8AC3E}">
        <p14:creationId xmlns:p14="http://schemas.microsoft.com/office/powerpoint/2010/main" val="2068788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한글</a:t>
            </a:r>
            <a:r>
              <a:rPr lang="en-US" altLang="ko-KR" dirty="0"/>
              <a:t>: </a:t>
            </a:r>
            <a:r>
              <a:rPr lang="ko-KR" altLang="en-US" dirty="0"/>
              <a:t>주요 기능은 작업장 및 작업자 실시간으로 모니터링하는 기능과</a:t>
            </a:r>
            <a:r>
              <a:rPr lang="en-US" altLang="ko-KR" dirty="0"/>
              <a:t> </a:t>
            </a:r>
            <a:r>
              <a:rPr lang="ko-KR" altLang="en-US" dirty="0"/>
              <a:t>위험 발생 시 빠른 위험 감지 및 작업자에게 경고 알림</a:t>
            </a:r>
            <a:r>
              <a:rPr lang="en-US" altLang="ko-KR" dirty="0"/>
              <a:t> </a:t>
            </a:r>
            <a:r>
              <a:rPr lang="ko-KR" altLang="en-US" dirty="0"/>
              <a:t>기능</a:t>
            </a:r>
            <a:r>
              <a:rPr lang="en-US" altLang="ko-KR" dirty="0"/>
              <a:t>, </a:t>
            </a:r>
            <a:r>
              <a:rPr lang="ko-KR" altLang="en-US" dirty="0"/>
              <a:t>작업자</a:t>
            </a:r>
            <a:r>
              <a:rPr lang="en-US" altLang="ko-KR" dirty="0"/>
              <a:t> </a:t>
            </a:r>
            <a:r>
              <a:rPr lang="ko-KR" altLang="en-US" dirty="0"/>
              <a:t>출근부 자동화 기능 이렇게 세 가지입니다</a:t>
            </a:r>
            <a:r>
              <a:rPr lang="en-US" altLang="ko-KR" dirty="0"/>
              <a:t>.</a:t>
            </a:r>
          </a:p>
          <a:p>
            <a:endParaRPr lang="en-US" altLang="ko-KR" dirty="0"/>
          </a:p>
          <a:p>
            <a:r>
              <a:rPr lang="ko-KR" altLang="en-US" dirty="0"/>
              <a:t>영어</a:t>
            </a:r>
            <a:r>
              <a:rPr lang="en-US" altLang="ko-KR" dirty="0"/>
              <a:t>: </a:t>
            </a:r>
            <a:r>
              <a:rPr lang="en-US" altLang="ko-KR" b="0" i="0" dirty="0">
                <a:solidFill>
                  <a:srgbClr val="424242"/>
                </a:solidFill>
                <a:effectLst/>
                <a:latin typeface="-apple-system"/>
              </a:rPr>
              <a:t>There are three main functions: monitoring in real-time workplaces and workers, quick risk detection and alert notification to workers in case of danger, and automation of workers' commute.</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D5148E28-B129-414F-B861-ACE7648232F6}" type="slidenum">
              <a:rPr lang="ko-KR" altLang="en-US" smtClean="0"/>
              <a:t>4</a:t>
            </a:fld>
            <a:endParaRPr lang="ko-KR" altLang="en-US"/>
          </a:p>
        </p:txBody>
      </p:sp>
    </p:spTree>
    <p:extLst>
      <p:ext uri="{BB962C8B-B14F-4D97-AF65-F5344CB8AC3E}">
        <p14:creationId xmlns:p14="http://schemas.microsoft.com/office/powerpoint/2010/main" val="3089684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한글</a:t>
            </a:r>
            <a:r>
              <a:rPr lang="en-US" altLang="ko-KR" dirty="0"/>
              <a:t>: </a:t>
            </a:r>
            <a:r>
              <a:rPr lang="ko-KR" altLang="en-US" dirty="0"/>
              <a:t>개발에 사용한 주요 기술들은 </a:t>
            </a:r>
            <a:r>
              <a:rPr lang="ko-KR" altLang="en-US" dirty="0" err="1"/>
              <a:t>아두이노를</a:t>
            </a:r>
            <a:r>
              <a:rPr lang="ko-KR" altLang="en-US" dirty="0"/>
              <a:t> 사용하여 </a:t>
            </a:r>
            <a:r>
              <a:rPr lang="en-US" altLang="ko-KR" dirty="0"/>
              <a:t>IoT </a:t>
            </a:r>
            <a:r>
              <a:rPr lang="ko-KR" altLang="en-US" dirty="0"/>
              <a:t>헬멧을</a:t>
            </a:r>
            <a:r>
              <a:rPr lang="en-US" altLang="ko-KR" dirty="0"/>
              <a:t> </a:t>
            </a:r>
            <a:r>
              <a:rPr lang="ko-KR" altLang="en-US" dirty="0"/>
              <a:t>구현하였고</a:t>
            </a:r>
            <a:r>
              <a:rPr lang="en-US" altLang="ko-KR" dirty="0"/>
              <a:t>, </a:t>
            </a:r>
            <a:r>
              <a:rPr lang="ko-KR" altLang="en-US" dirty="0" err="1"/>
              <a:t>모비우스</a:t>
            </a:r>
            <a:r>
              <a:rPr lang="ko-KR" altLang="en-US" dirty="0"/>
              <a:t> 플랫폼을 사용하여 데이터 저장 및 관리</a:t>
            </a:r>
            <a:r>
              <a:rPr lang="en-US" altLang="ko-KR" dirty="0"/>
              <a:t>, HTML, CSS </a:t>
            </a:r>
            <a:r>
              <a:rPr lang="ko-KR" altLang="en-US" dirty="0"/>
              <a:t>및 </a:t>
            </a:r>
            <a:r>
              <a:rPr lang="en-US" altLang="ko-KR" dirty="0"/>
              <a:t>Java Script</a:t>
            </a:r>
            <a:r>
              <a:rPr lang="ko-KR" altLang="en-US" dirty="0"/>
              <a:t>를 사용하여 모니터링 서비스를 구현하였습니다</a:t>
            </a:r>
            <a:r>
              <a:rPr lang="en-US" altLang="ko-KR" dirty="0"/>
              <a:t>.</a:t>
            </a:r>
          </a:p>
          <a:p>
            <a:endParaRPr lang="en-US" altLang="ko-KR" dirty="0"/>
          </a:p>
          <a:p>
            <a:r>
              <a:rPr lang="ko-KR" altLang="en-US" dirty="0"/>
              <a:t>영어</a:t>
            </a:r>
            <a:r>
              <a:rPr lang="en-US" altLang="ko-KR" dirty="0"/>
              <a:t>: </a:t>
            </a:r>
            <a:r>
              <a:rPr lang="en-US" altLang="ko-KR" b="0" i="0" dirty="0">
                <a:solidFill>
                  <a:srgbClr val="424242"/>
                </a:solidFill>
                <a:effectLst/>
                <a:latin typeface="-apple-system"/>
              </a:rPr>
              <a:t>The main technologies used in the development were to implement IoT helmets using Arduino, to store and manage data using the Mobius platform, and to implement monitoring services using HTML, CSS, and Java Script.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D5148E28-B129-414F-B861-ACE7648232F6}" type="slidenum">
              <a:rPr lang="ko-KR" altLang="en-US" smtClean="0"/>
              <a:t>5</a:t>
            </a:fld>
            <a:endParaRPr lang="ko-KR" altLang="en-US"/>
          </a:p>
        </p:txBody>
      </p:sp>
    </p:spTree>
    <p:extLst>
      <p:ext uri="{BB962C8B-B14F-4D97-AF65-F5344CB8AC3E}">
        <p14:creationId xmlns:p14="http://schemas.microsoft.com/office/powerpoint/2010/main" val="1782220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한글</a:t>
            </a:r>
            <a:r>
              <a:rPr lang="en-US" altLang="ko-KR" dirty="0"/>
              <a:t>: </a:t>
            </a:r>
            <a:r>
              <a:rPr lang="ko-KR" altLang="en-US" dirty="0"/>
              <a:t>이 슬라이드에서는 스마트 작업환경 모니터링 서비스 구성을 설명합니다</a:t>
            </a:r>
            <a:r>
              <a:rPr lang="en-US" altLang="ko-KR" dirty="0"/>
              <a:t>. </a:t>
            </a:r>
            <a:r>
              <a:rPr lang="ko-KR" altLang="en-US" dirty="0"/>
              <a:t>작업자가 </a:t>
            </a:r>
            <a:r>
              <a:rPr lang="en-US" altLang="ko-KR" dirty="0"/>
              <a:t>IoT </a:t>
            </a:r>
            <a:r>
              <a:rPr lang="ko-KR" altLang="en-US" dirty="0"/>
              <a:t>헬멧을 착용하면 </a:t>
            </a:r>
            <a:r>
              <a:rPr lang="ko-KR" altLang="en-US" dirty="0" err="1"/>
              <a:t>아두이노에서</a:t>
            </a:r>
            <a:r>
              <a:rPr lang="ko-KR" altLang="en-US" dirty="0"/>
              <a:t> 측정된 센서 데이터 값들이 주기적으로 </a:t>
            </a:r>
            <a:r>
              <a:rPr lang="ko-KR" altLang="en-US" dirty="0" err="1"/>
              <a:t>모비우스</a:t>
            </a:r>
            <a:r>
              <a:rPr lang="ko-KR" altLang="en-US" dirty="0"/>
              <a:t> 플랫폼으로 전송되고</a:t>
            </a:r>
            <a:r>
              <a:rPr lang="en-US" altLang="ko-KR" dirty="0"/>
              <a:t>, </a:t>
            </a:r>
            <a:r>
              <a:rPr lang="ko-KR" altLang="en-US" dirty="0"/>
              <a:t>그 데이터들은 </a:t>
            </a:r>
            <a:r>
              <a:rPr lang="ko-KR" altLang="en-US" dirty="0" err="1"/>
              <a:t>모비우스</a:t>
            </a:r>
            <a:r>
              <a:rPr lang="ko-KR" altLang="en-US" dirty="0"/>
              <a:t> 플랫폼에 저장됩니다</a:t>
            </a:r>
            <a:r>
              <a:rPr lang="en-US" altLang="ko-KR" dirty="0"/>
              <a:t>.</a:t>
            </a:r>
          </a:p>
          <a:p>
            <a:r>
              <a:rPr lang="ko-KR" altLang="en-US" dirty="0"/>
              <a:t>또한 </a:t>
            </a:r>
            <a:r>
              <a:rPr lang="ko-KR" altLang="en-US" dirty="0" err="1"/>
              <a:t>비콘을</a:t>
            </a:r>
            <a:r>
              <a:rPr lang="ko-KR" altLang="en-US" dirty="0"/>
              <a:t> 통해 작업자의 실시간 위치를 파악할 수 있으며</a:t>
            </a:r>
            <a:r>
              <a:rPr lang="en-US" altLang="ko-KR" dirty="0"/>
              <a:t>, </a:t>
            </a:r>
            <a:r>
              <a:rPr lang="ko-KR" altLang="en-US" dirty="0"/>
              <a:t>만약 작업자에게 위험 발생 시</a:t>
            </a:r>
            <a:r>
              <a:rPr lang="en-US" altLang="ko-KR" dirty="0"/>
              <a:t>, </a:t>
            </a:r>
            <a:r>
              <a:rPr lang="ko-KR" altLang="en-US" dirty="0"/>
              <a:t>스피커를 통해 위험을 알립니다</a:t>
            </a:r>
            <a:r>
              <a:rPr lang="en-US" altLang="ko-KR" dirty="0"/>
              <a:t>.</a:t>
            </a:r>
          </a:p>
          <a:p>
            <a:endParaRPr lang="en-US" altLang="ko-KR" dirty="0"/>
          </a:p>
          <a:p>
            <a:endParaRPr lang="en-US" altLang="ko-KR" dirty="0"/>
          </a:p>
          <a:p>
            <a:r>
              <a:rPr lang="ko-KR" altLang="en-US" dirty="0"/>
              <a:t>영어</a:t>
            </a:r>
            <a:r>
              <a:rPr lang="en-US" altLang="ko-KR" dirty="0"/>
              <a:t>: This slide shows a smart working environment monitoring service configuration. When a worker wears an IoT helmet, sensor data values measured in Arduino are periodically transmitted to the Mobius platform, and the data are stored on the Mobius platform. In addition, beacons can identify the worker's real-time location, and if a worker is at risk, the speaker informs the worker of the risk.</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D5148E28-B129-414F-B861-ACE7648232F6}" type="slidenum">
              <a:rPr lang="ko-KR" altLang="en-US" smtClean="0"/>
              <a:t>6</a:t>
            </a:fld>
            <a:endParaRPr lang="ko-KR" altLang="en-US"/>
          </a:p>
        </p:txBody>
      </p:sp>
    </p:spTree>
    <p:extLst>
      <p:ext uri="{BB962C8B-B14F-4D97-AF65-F5344CB8AC3E}">
        <p14:creationId xmlns:p14="http://schemas.microsoft.com/office/powerpoint/2010/main" val="319042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한글</a:t>
            </a:r>
            <a:r>
              <a:rPr lang="en-US" altLang="ko-KR" dirty="0"/>
              <a:t>: IoT </a:t>
            </a:r>
            <a:r>
              <a:rPr lang="ko-KR" altLang="en-US" dirty="0"/>
              <a:t>헬멧은 </a:t>
            </a:r>
            <a:r>
              <a:rPr lang="ko-KR" altLang="en-US" dirty="0" err="1"/>
              <a:t>아두이노</a:t>
            </a:r>
            <a:r>
              <a:rPr lang="ko-KR" altLang="en-US" dirty="0"/>
              <a:t> 나노 </a:t>
            </a:r>
            <a:r>
              <a:rPr lang="en-US" altLang="ko-KR" dirty="0"/>
              <a:t>33 </a:t>
            </a:r>
            <a:r>
              <a:rPr lang="en-US" altLang="ko-KR" dirty="0" err="1"/>
              <a:t>iot</a:t>
            </a:r>
            <a:r>
              <a:rPr lang="en-US" altLang="ko-KR" dirty="0"/>
              <a:t> </a:t>
            </a:r>
            <a:r>
              <a:rPr lang="ko-KR" altLang="en-US" dirty="0"/>
              <a:t>보드</a:t>
            </a:r>
            <a:r>
              <a:rPr lang="en-US" altLang="ko-KR" dirty="0"/>
              <a:t> </a:t>
            </a:r>
            <a:r>
              <a:rPr lang="ko-KR" altLang="en-US" dirty="0"/>
              <a:t>로 플랫폼과 통신하며 </a:t>
            </a:r>
            <a:r>
              <a:rPr lang="ko-KR" altLang="en-US" dirty="0" err="1"/>
              <a:t>온습도</a:t>
            </a:r>
            <a:r>
              <a:rPr lang="ko-KR" altLang="en-US" dirty="0"/>
              <a:t> 센서</a:t>
            </a:r>
            <a:r>
              <a:rPr lang="en-US" altLang="ko-KR" dirty="0"/>
              <a:t>, </a:t>
            </a:r>
            <a:r>
              <a:rPr lang="ko-KR" altLang="en-US" dirty="0"/>
              <a:t>메탄 가스 센서</a:t>
            </a:r>
            <a:r>
              <a:rPr lang="en-US" altLang="ko-KR" dirty="0"/>
              <a:t>,</a:t>
            </a:r>
            <a:r>
              <a:rPr lang="ko-KR" altLang="en-US" dirty="0"/>
              <a:t>일산화가스 센서</a:t>
            </a:r>
            <a:r>
              <a:rPr lang="en-US" altLang="ko-KR" dirty="0"/>
              <a:t>, </a:t>
            </a:r>
            <a:r>
              <a:rPr lang="ko-KR" altLang="en-US" dirty="0" err="1"/>
              <a:t>심박</a:t>
            </a:r>
            <a:r>
              <a:rPr lang="ko-KR" altLang="en-US" dirty="0"/>
              <a:t> 센서</a:t>
            </a:r>
            <a:r>
              <a:rPr lang="en-US" altLang="ko-KR" dirty="0"/>
              <a:t>, </a:t>
            </a:r>
            <a:r>
              <a:rPr lang="ko-KR" altLang="en-US" dirty="0"/>
              <a:t>근접센서</a:t>
            </a:r>
            <a:r>
              <a:rPr lang="en-US" altLang="ko-KR" dirty="0"/>
              <a:t>, </a:t>
            </a:r>
            <a:r>
              <a:rPr lang="ko-KR" altLang="en-US" dirty="0"/>
              <a:t>스피커로 구성되어 있습니다</a:t>
            </a:r>
            <a:r>
              <a:rPr lang="en-US" altLang="ko-KR" dirty="0"/>
              <a:t>.</a:t>
            </a:r>
          </a:p>
          <a:p>
            <a:endParaRPr lang="en-US" altLang="ko-KR" dirty="0"/>
          </a:p>
          <a:p>
            <a:r>
              <a:rPr lang="ko-KR" altLang="en-US" dirty="0"/>
              <a:t>영어</a:t>
            </a:r>
            <a:r>
              <a:rPr lang="en-US" altLang="ko-KR" dirty="0"/>
              <a:t>: The IoT helmet communicates with the platform with the Arduino Nano 33 </a:t>
            </a:r>
            <a:r>
              <a:rPr lang="en-US" altLang="ko-KR" dirty="0" err="1"/>
              <a:t>iot</a:t>
            </a:r>
            <a:r>
              <a:rPr lang="en-US" altLang="ko-KR" dirty="0"/>
              <a:t> board and consists of a temperature and humidity sensor, methane gas sensor, monoxide gas sensor,</a:t>
            </a:r>
            <a:r>
              <a:rPr lang="en-US" altLang="ko-KR" b="0" i="0" dirty="0">
                <a:solidFill>
                  <a:srgbClr val="424242"/>
                </a:solidFill>
                <a:effectLst/>
                <a:latin typeface="-apple-system"/>
              </a:rPr>
              <a:t> Heart rate sensor,</a:t>
            </a:r>
            <a:r>
              <a:rPr lang="en-US" altLang="ko-KR" dirty="0"/>
              <a:t> proximity sensor, and speaker.</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D5148E28-B129-414F-B861-ACE7648232F6}" type="slidenum">
              <a:rPr lang="ko-KR" altLang="en-US" smtClean="0"/>
              <a:t>7</a:t>
            </a:fld>
            <a:endParaRPr lang="ko-KR" altLang="en-US"/>
          </a:p>
        </p:txBody>
      </p:sp>
    </p:spTree>
    <p:extLst>
      <p:ext uri="{BB962C8B-B14F-4D97-AF65-F5344CB8AC3E}">
        <p14:creationId xmlns:p14="http://schemas.microsoft.com/office/powerpoint/2010/main" val="4103155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한글</a:t>
            </a:r>
            <a:r>
              <a:rPr lang="en-US" altLang="ko-KR" dirty="0"/>
              <a:t>: IoT </a:t>
            </a:r>
            <a:r>
              <a:rPr lang="ko-KR" altLang="en-US" dirty="0"/>
              <a:t>헬멧의 외형입니다</a:t>
            </a:r>
            <a:r>
              <a:rPr lang="en-US" altLang="ko-KR" dirty="0"/>
              <a:t>.</a:t>
            </a:r>
          </a:p>
          <a:p>
            <a:endParaRPr lang="en-US" altLang="ko-KR" dirty="0"/>
          </a:p>
          <a:p>
            <a:r>
              <a:rPr lang="ko-KR" altLang="en-US" dirty="0"/>
              <a:t>영어</a:t>
            </a:r>
            <a:r>
              <a:rPr lang="en-US" altLang="ko-KR" dirty="0"/>
              <a:t>: </a:t>
            </a:r>
            <a:r>
              <a:rPr lang="en-US" altLang="ko-KR" b="0" i="0" dirty="0">
                <a:solidFill>
                  <a:srgbClr val="424242"/>
                </a:solidFill>
                <a:effectLst/>
                <a:latin typeface="-apple-system"/>
              </a:rPr>
              <a:t>The appearance of IoT device.</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D5148E28-B129-414F-B861-ACE7648232F6}" type="slidenum">
              <a:rPr lang="ko-KR" altLang="en-US" smtClean="0"/>
              <a:t>8</a:t>
            </a:fld>
            <a:endParaRPr lang="ko-KR" altLang="en-US"/>
          </a:p>
        </p:txBody>
      </p:sp>
    </p:spTree>
    <p:extLst>
      <p:ext uri="{BB962C8B-B14F-4D97-AF65-F5344CB8AC3E}">
        <p14:creationId xmlns:p14="http://schemas.microsoft.com/office/powerpoint/2010/main" val="2540165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한글 </a:t>
            </a:r>
            <a:r>
              <a:rPr lang="en-US" altLang="ko-KR" dirty="0"/>
              <a:t>: </a:t>
            </a:r>
            <a:r>
              <a:rPr lang="ko-KR" altLang="en-US" dirty="0" err="1"/>
              <a:t>모비우스와의</a:t>
            </a:r>
            <a:r>
              <a:rPr lang="ko-KR" altLang="en-US" dirty="0"/>
              <a:t> 통신 실험을 위해 </a:t>
            </a:r>
            <a:r>
              <a:rPr lang="en-US" altLang="ko-KR" dirty="0"/>
              <a:t>IoT Device </a:t>
            </a:r>
            <a:r>
              <a:rPr lang="en-US" altLang="ko-KR" dirty="0" err="1"/>
              <a:t>Simultor</a:t>
            </a:r>
            <a:r>
              <a:rPr lang="ko-KR" altLang="en-US" dirty="0"/>
              <a:t>를 개발하여 가상의 작업환경 정보를 전송하도록 하였습니다</a:t>
            </a:r>
            <a:r>
              <a:rPr lang="en-US" altLang="ko-KR" dirty="0"/>
              <a:t>.</a:t>
            </a:r>
          </a:p>
          <a:p>
            <a:endParaRPr lang="en-US" altLang="ko-KR" dirty="0"/>
          </a:p>
          <a:p>
            <a:r>
              <a:rPr lang="ko-KR" altLang="en-US" dirty="0"/>
              <a:t>영어 </a:t>
            </a:r>
            <a:r>
              <a:rPr lang="en-US" altLang="ko-KR" dirty="0"/>
              <a:t>: For communication experiments with Mobius, IoT Device Simulator was developed to transmit virtual work environment information.</a:t>
            </a:r>
            <a:endParaRPr lang="ko-KR" altLang="en-US" dirty="0"/>
          </a:p>
        </p:txBody>
      </p:sp>
      <p:sp>
        <p:nvSpPr>
          <p:cNvPr id="4" name="슬라이드 번호 개체 틀 3"/>
          <p:cNvSpPr>
            <a:spLocks noGrp="1"/>
          </p:cNvSpPr>
          <p:nvPr>
            <p:ph type="sldNum" sz="quarter" idx="5"/>
          </p:nvPr>
        </p:nvSpPr>
        <p:spPr/>
        <p:txBody>
          <a:bodyPr/>
          <a:lstStyle/>
          <a:p>
            <a:fld id="{D5148E28-B129-414F-B861-ACE7648232F6}" type="slidenum">
              <a:rPr lang="ko-KR" altLang="en-US" smtClean="0"/>
              <a:t>9</a:t>
            </a:fld>
            <a:endParaRPr lang="ko-KR" altLang="en-US"/>
          </a:p>
        </p:txBody>
      </p:sp>
    </p:spTree>
    <p:extLst>
      <p:ext uri="{BB962C8B-B14F-4D97-AF65-F5344CB8AC3E}">
        <p14:creationId xmlns:p14="http://schemas.microsoft.com/office/powerpoint/2010/main" val="416475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524887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73993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786099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817FC0-B062-4A79-9E0F-A61A396568B7}"/>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E108497F-D051-487B-9817-12C68C29D7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E955031C-774C-4724-88BB-99709ED7832F}"/>
              </a:ext>
            </a:extLst>
          </p:cNvPr>
          <p:cNvSpPr>
            <a:spLocks noGrp="1"/>
          </p:cNvSpPr>
          <p:nvPr>
            <p:ph type="dt" sz="half" idx="10"/>
          </p:nvPr>
        </p:nvSpPr>
        <p:spPr/>
        <p:txBody>
          <a:bodyPr/>
          <a:lstStyle/>
          <a:p>
            <a:fld id="{F8C33974-0DE6-4A8F-BB69-E31F6973F985}" type="datetimeFigureOut">
              <a:rPr lang="ko-KR" altLang="en-US" smtClean="0">
                <a:solidFill>
                  <a:prstClr val="black">
                    <a:tint val="75000"/>
                  </a:prstClr>
                </a:solidFill>
              </a:rPr>
              <a:pPr/>
              <a:t>2021-11-13</a:t>
            </a:fld>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39765223-6EC7-4B44-BA2C-23583F04C128}"/>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97639524-7481-4E97-96CA-1B468AC567CA}"/>
              </a:ext>
            </a:extLst>
          </p:cNvPr>
          <p:cNvSpPr>
            <a:spLocks noGrp="1"/>
          </p:cNvSpPr>
          <p:nvPr>
            <p:ph type="sldNum" sz="quarter" idx="12"/>
          </p:nvPr>
        </p:nvSpPr>
        <p:spPr/>
        <p:txBody>
          <a:bodyPr/>
          <a:lstStyle/>
          <a:p>
            <a:fld id="{A381EDF1-DC2E-4AC1-883D-DCC45391C388}"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672645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575263-5B0A-4A7D-A139-F691599B528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4962AE7-7A91-4D1B-BB84-11A72CAD2FF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198BD0C-1127-46BC-A81A-5D358F16A16E}"/>
              </a:ext>
            </a:extLst>
          </p:cNvPr>
          <p:cNvSpPr>
            <a:spLocks noGrp="1"/>
          </p:cNvSpPr>
          <p:nvPr>
            <p:ph type="dt" sz="half" idx="10"/>
          </p:nvPr>
        </p:nvSpPr>
        <p:spPr/>
        <p:txBody>
          <a:bodyPr/>
          <a:lstStyle/>
          <a:p>
            <a:fld id="{F8C33974-0DE6-4A8F-BB69-E31F6973F985}" type="datetimeFigureOut">
              <a:rPr lang="ko-KR" altLang="en-US" smtClean="0">
                <a:solidFill>
                  <a:prstClr val="black">
                    <a:tint val="75000"/>
                  </a:prstClr>
                </a:solidFill>
              </a:rPr>
              <a:pPr/>
              <a:t>2021-11-13</a:t>
            </a:fld>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1E9392FB-E089-42E1-9172-0A8E38156880}"/>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19719C14-8CBA-490B-A3FE-7CCAD7EB4408}"/>
              </a:ext>
            </a:extLst>
          </p:cNvPr>
          <p:cNvSpPr>
            <a:spLocks noGrp="1"/>
          </p:cNvSpPr>
          <p:nvPr>
            <p:ph type="sldNum" sz="quarter" idx="12"/>
          </p:nvPr>
        </p:nvSpPr>
        <p:spPr/>
        <p:txBody>
          <a:bodyPr/>
          <a:lstStyle/>
          <a:p>
            <a:fld id="{A381EDF1-DC2E-4AC1-883D-DCC45391C388}"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026147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CC2AE8-C907-4452-AC2B-D438B0A216BF}"/>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15FE845-47B0-4624-8581-EF81DF9B86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384885F6-E947-43C4-B0F6-8ACD21197BDA}"/>
              </a:ext>
            </a:extLst>
          </p:cNvPr>
          <p:cNvSpPr>
            <a:spLocks noGrp="1"/>
          </p:cNvSpPr>
          <p:nvPr>
            <p:ph type="dt" sz="half" idx="10"/>
          </p:nvPr>
        </p:nvSpPr>
        <p:spPr/>
        <p:txBody>
          <a:bodyPr/>
          <a:lstStyle/>
          <a:p>
            <a:fld id="{F8C33974-0DE6-4A8F-BB69-E31F6973F985}" type="datetimeFigureOut">
              <a:rPr lang="ko-KR" altLang="en-US" smtClean="0">
                <a:solidFill>
                  <a:prstClr val="black">
                    <a:tint val="75000"/>
                  </a:prstClr>
                </a:solidFill>
              </a:rPr>
              <a:pPr/>
              <a:t>2021-11-13</a:t>
            </a:fld>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938978DB-ADD9-4348-AA6D-7D2043AC23B4}"/>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72B33A91-A012-46EE-847A-D0AB7E5535F2}"/>
              </a:ext>
            </a:extLst>
          </p:cNvPr>
          <p:cNvSpPr>
            <a:spLocks noGrp="1"/>
          </p:cNvSpPr>
          <p:nvPr>
            <p:ph type="sldNum" sz="quarter" idx="12"/>
          </p:nvPr>
        </p:nvSpPr>
        <p:spPr/>
        <p:txBody>
          <a:bodyPr/>
          <a:lstStyle/>
          <a:p>
            <a:fld id="{A381EDF1-DC2E-4AC1-883D-DCC45391C388}"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8223085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FA75B6-BD52-4E62-9A5F-F6CC6EC9155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FFDC102-F8BA-40F2-B6C1-004C5D22AD9E}"/>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15997544-CC67-402F-A726-A6963D489494}"/>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7EEA74E9-B59C-467C-8D0A-0F5900F0E2F5}"/>
              </a:ext>
            </a:extLst>
          </p:cNvPr>
          <p:cNvSpPr>
            <a:spLocks noGrp="1"/>
          </p:cNvSpPr>
          <p:nvPr>
            <p:ph type="dt" sz="half" idx="10"/>
          </p:nvPr>
        </p:nvSpPr>
        <p:spPr/>
        <p:txBody>
          <a:bodyPr/>
          <a:lstStyle/>
          <a:p>
            <a:fld id="{F8C33974-0DE6-4A8F-BB69-E31F6973F985}" type="datetimeFigureOut">
              <a:rPr lang="ko-KR" altLang="en-US" smtClean="0">
                <a:solidFill>
                  <a:prstClr val="black">
                    <a:tint val="75000"/>
                  </a:prstClr>
                </a:solidFill>
              </a:rPr>
              <a:pPr/>
              <a:t>2021-11-13</a:t>
            </a:fld>
            <a:endParaRPr lang="ko-KR" altLang="en-US">
              <a:solidFill>
                <a:prstClr val="black">
                  <a:tint val="75000"/>
                </a:prstClr>
              </a:solidFill>
            </a:endParaRPr>
          </a:p>
        </p:txBody>
      </p:sp>
      <p:sp>
        <p:nvSpPr>
          <p:cNvPr id="6" name="바닥글 개체 틀 5">
            <a:extLst>
              <a:ext uri="{FF2B5EF4-FFF2-40B4-BE49-F238E27FC236}">
                <a16:creationId xmlns:a16="http://schemas.microsoft.com/office/drawing/2014/main" id="{FA813541-BD82-4C41-B52C-32CF64C26DE7}"/>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a:extLst>
              <a:ext uri="{FF2B5EF4-FFF2-40B4-BE49-F238E27FC236}">
                <a16:creationId xmlns:a16="http://schemas.microsoft.com/office/drawing/2014/main" id="{A3F14D0B-5CFD-4118-95CF-2DC60E1BAED6}"/>
              </a:ext>
            </a:extLst>
          </p:cNvPr>
          <p:cNvSpPr>
            <a:spLocks noGrp="1"/>
          </p:cNvSpPr>
          <p:nvPr>
            <p:ph type="sldNum" sz="quarter" idx="12"/>
          </p:nvPr>
        </p:nvSpPr>
        <p:spPr/>
        <p:txBody>
          <a:bodyPr/>
          <a:lstStyle/>
          <a:p>
            <a:fld id="{A381EDF1-DC2E-4AC1-883D-DCC45391C388}"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066410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45CC431-28BF-422C-A574-6A2EB165E59F}"/>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4855273-C432-4CFC-A9DE-7DB901CA1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5DD251C-2057-4D75-AF81-4AF7653803C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9B1BB896-7E80-409A-A400-84ED11FEC6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17E242FA-974B-400E-9878-202EB7E014DD}"/>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E316A956-4F44-44C2-9A58-7F18952DF12E}"/>
              </a:ext>
            </a:extLst>
          </p:cNvPr>
          <p:cNvSpPr>
            <a:spLocks noGrp="1"/>
          </p:cNvSpPr>
          <p:nvPr>
            <p:ph type="dt" sz="half" idx="10"/>
          </p:nvPr>
        </p:nvSpPr>
        <p:spPr/>
        <p:txBody>
          <a:bodyPr/>
          <a:lstStyle/>
          <a:p>
            <a:fld id="{F8C33974-0DE6-4A8F-BB69-E31F6973F985}" type="datetimeFigureOut">
              <a:rPr lang="ko-KR" altLang="en-US" smtClean="0">
                <a:solidFill>
                  <a:prstClr val="black">
                    <a:tint val="75000"/>
                  </a:prstClr>
                </a:solidFill>
              </a:rPr>
              <a:pPr/>
              <a:t>2021-11-13</a:t>
            </a:fld>
            <a:endParaRPr lang="ko-KR" altLang="en-US">
              <a:solidFill>
                <a:prstClr val="black">
                  <a:tint val="75000"/>
                </a:prstClr>
              </a:solidFill>
            </a:endParaRPr>
          </a:p>
        </p:txBody>
      </p:sp>
      <p:sp>
        <p:nvSpPr>
          <p:cNvPr id="8" name="바닥글 개체 틀 7">
            <a:extLst>
              <a:ext uri="{FF2B5EF4-FFF2-40B4-BE49-F238E27FC236}">
                <a16:creationId xmlns:a16="http://schemas.microsoft.com/office/drawing/2014/main" id="{F6D333B5-10CB-4216-A05C-BAABB56F529F}"/>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a:extLst>
              <a:ext uri="{FF2B5EF4-FFF2-40B4-BE49-F238E27FC236}">
                <a16:creationId xmlns:a16="http://schemas.microsoft.com/office/drawing/2014/main" id="{8DC2DC03-7377-484C-A4D6-5050C2082078}"/>
              </a:ext>
            </a:extLst>
          </p:cNvPr>
          <p:cNvSpPr>
            <a:spLocks noGrp="1"/>
          </p:cNvSpPr>
          <p:nvPr>
            <p:ph type="sldNum" sz="quarter" idx="12"/>
          </p:nvPr>
        </p:nvSpPr>
        <p:spPr/>
        <p:txBody>
          <a:bodyPr/>
          <a:lstStyle/>
          <a:p>
            <a:fld id="{A381EDF1-DC2E-4AC1-883D-DCC45391C388}"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452329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0E15E4-60A8-40FC-891F-18EF89F1C11B}"/>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3AD75418-6721-4055-93B9-2B7C681CE3E6}"/>
              </a:ext>
            </a:extLst>
          </p:cNvPr>
          <p:cNvSpPr>
            <a:spLocks noGrp="1"/>
          </p:cNvSpPr>
          <p:nvPr>
            <p:ph type="dt" sz="half" idx="10"/>
          </p:nvPr>
        </p:nvSpPr>
        <p:spPr/>
        <p:txBody>
          <a:bodyPr/>
          <a:lstStyle/>
          <a:p>
            <a:fld id="{F8C33974-0DE6-4A8F-BB69-E31F6973F985}" type="datetimeFigureOut">
              <a:rPr lang="ko-KR" altLang="en-US" smtClean="0">
                <a:solidFill>
                  <a:prstClr val="black">
                    <a:tint val="75000"/>
                  </a:prstClr>
                </a:solidFill>
              </a:rPr>
              <a:pPr/>
              <a:t>2021-11-13</a:t>
            </a:fld>
            <a:endParaRPr lang="ko-KR" altLang="en-US">
              <a:solidFill>
                <a:prstClr val="black">
                  <a:tint val="75000"/>
                </a:prstClr>
              </a:solidFill>
            </a:endParaRPr>
          </a:p>
        </p:txBody>
      </p:sp>
      <p:sp>
        <p:nvSpPr>
          <p:cNvPr id="4" name="바닥글 개체 틀 3">
            <a:extLst>
              <a:ext uri="{FF2B5EF4-FFF2-40B4-BE49-F238E27FC236}">
                <a16:creationId xmlns:a16="http://schemas.microsoft.com/office/drawing/2014/main" id="{757CDF39-3724-441D-A7F5-58EF648C2E1A}"/>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a:extLst>
              <a:ext uri="{FF2B5EF4-FFF2-40B4-BE49-F238E27FC236}">
                <a16:creationId xmlns:a16="http://schemas.microsoft.com/office/drawing/2014/main" id="{E2EF9F90-B7BB-4CBF-9303-977F35D69DE5}"/>
              </a:ext>
            </a:extLst>
          </p:cNvPr>
          <p:cNvSpPr>
            <a:spLocks noGrp="1"/>
          </p:cNvSpPr>
          <p:nvPr>
            <p:ph type="sldNum" sz="quarter" idx="12"/>
          </p:nvPr>
        </p:nvSpPr>
        <p:spPr/>
        <p:txBody>
          <a:bodyPr/>
          <a:lstStyle/>
          <a:p>
            <a:fld id="{A381EDF1-DC2E-4AC1-883D-DCC45391C388}"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892033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E079818-9171-411D-ABDC-4551F9F24449}"/>
              </a:ext>
            </a:extLst>
          </p:cNvPr>
          <p:cNvSpPr>
            <a:spLocks noGrp="1"/>
          </p:cNvSpPr>
          <p:nvPr>
            <p:ph type="dt" sz="half" idx="10"/>
          </p:nvPr>
        </p:nvSpPr>
        <p:spPr/>
        <p:txBody>
          <a:bodyPr/>
          <a:lstStyle/>
          <a:p>
            <a:fld id="{F8C33974-0DE6-4A8F-BB69-E31F6973F985}" type="datetimeFigureOut">
              <a:rPr lang="ko-KR" altLang="en-US" smtClean="0">
                <a:solidFill>
                  <a:prstClr val="black">
                    <a:tint val="75000"/>
                  </a:prstClr>
                </a:solidFill>
              </a:rPr>
              <a:pPr/>
              <a:t>2021-11-13</a:t>
            </a:fld>
            <a:endParaRPr lang="ko-KR" altLang="en-US">
              <a:solidFill>
                <a:prstClr val="black">
                  <a:tint val="75000"/>
                </a:prstClr>
              </a:solidFill>
            </a:endParaRPr>
          </a:p>
        </p:txBody>
      </p:sp>
      <p:sp>
        <p:nvSpPr>
          <p:cNvPr id="3" name="바닥글 개체 틀 2">
            <a:extLst>
              <a:ext uri="{FF2B5EF4-FFF2-40B4-BE49-F238E27FC236}">
                <a16:creationId xmlns:a16="http://schemas.microsoft.com/office/drawing/2014/main" id="{F57E9E05-1DBA-4B38-B200-484704692720}"/>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a:extLst>
              <a:ext uri="{FF2B5EF4-FFF2-40B4-BE49-F238E27FC236}">
                <a16:creationId xmlns:a16="http://schemas.microsoft.com/office/drawing/2014/main" id="{7D02E3F6-B3ED-487E-8E61-02A7F716F063}"/>
              </a:ext>
            </a:extLst>
          </p:cNvPr>
          <p:cNvSpPr>
            <a:spLocks noGrp="1"/>
          </p:cNvSpPr>
          <p:nvPr>
            <p:ph type="sldNum" sz="quarter" idx="12"/>
          </p:nvPr>
        </p:nvSpPr>
        <p:spPr/>
        <p:txBody>
          <a:bodyPr/>
          <a:lstStyle/>
          <a:p>
            <a:fld id="{A381EDF1-DC2E-4AC1-883D-DCC45391C388}"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2891630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80B377-6D1D-452E-968B-2FE82C10306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9F292A39-1193-43A4-BA8F-5BF4E1EAC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8003162D-EB3C-4274-8C24-97C1793AFB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6C5493F-13DD-44AB-B904-6F5D5EDC796F}"/>
              </a:ext>
            </a:extLst>
          </p:cNvPr>
          <p:cNvSpPr>
            <a:spLocks noGrp="1"/>
          </p:cNvSpPr>
          <p:nvPr>
            <p:ph type="dt" sz="half" idx="10"/>
          </p:nvPr>
        </p:nvSpPr>
        <p:spPr/>
        <p:txBody>
          <a:bodyPr/>
          <a:lstStyle/>
          <a:p>
            <a:fld id="{F8C33974-0DE6-4A8F-BB69-E31F6973F985}" type="datetimeFigureOut">
              <a:rPr lang="ko-KR" altLang="en-US" smtClean="0">
                <a:solidFill>
                  <a:prstClr val="black">
                    <a:tint val="75000"/>
                  </a:prstClr>
                </a:solidFill>
              </a:rPr>
              <a:pPr/>
              <a:t>2021-11-13</a:t>
            </a:fld>
            <a:endParaRPr lang="ko-KR" altLang="en-US">
              <a:solidFill>
                <a:prstClr val="black">
                  <a:tint val="75000"/>
                </a:prstClr>
              </a:solidFill>
            </a:endParaRPr>
          </a:p>
        </p:txBody>
      </p:sp>
      <p:sp>
        <p:nvSpPr>
          <p:cNvPr id="6" name="바닥글 개체 틀 5">
            <a:extLst>
              <a:ext uri="{FF2B5EF4-FFF2-40B4-BE49-F238E27FC236}">
                <a16:creationId xmlns:a16="http://schemas.microsoft.com/office/drawing/2014/main" id="{CF463539-03B2-4297-8446-E68EA9B3EE27}"/>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a:extLst>
              <a:ext uri="{FF2B5EF4-FFF2-40B4-BE49-F238E27FC236}">
                <a16:creationId xmlns:a16="http://schemas.microsoft.com/office/drawing/2014/main" id="{79F5B45F-299A-46D3-B52A-EA82895F1477}"/>
              </a:ext>
            </a:extLst>
          </p:cNvPr>
          <p:cNvSpPr>
            <a:spLocks noGrp="1"/>
          </p:cNvSpPr>
          <p:nvPr>
            <p:ph type="sldNum" sz="quarter" idx="12"/>
          </p:nvPr>
        </p:nvSpPr>
        <p:spPr/>
        <p:txBody>
          <a:bodyPr/>
          <a:lstStyle/>
          <a:p>
            <a:fld id="{A381EDF1-DC2E-4AC1-883D-DCC45391C388}"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771931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0375859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72DB6E-52DF-43F4-90B5-70659C48AC8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3CDD68FA-4255-4660-9642-3A077219CD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CDAEA23-1284-4E41-93FE-C4E4B73ADD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D13DC69-4B31-471F-AAC2-3F8448826345}"/>
              </a:ext>
            </a:extLst>
          </p:cNvPr>
          <p:cNvSpPr>
            <a:spLocks noGrp="1"/>
          </p:cNvSpPr>
          <p:nvPr>
            <p:ph type="dt" sz="half" idx="10"/>
          </p:nvPr>
        </p:nvSpPr>
        <p:spPr/>
        <p:txBody>
          <a:bodyPr/>
          <a:lstStyle/>
          <a:p>
            <a:fld id="{F8C33974-0DE6-4A8F-BB69-E31F6973F985}" type="datetimeFigureOut">
              <a:rPr lang="ko-KR" altLang="en-US" smtClean="0">
                <a:solidFill>
                  <a:prstClr val="black">
                    <a:tint val="75000"/>
                  </a:prstClr>
                </a:solidFill>
              </a:rPr>
              <a:pPr/>
              <a:t>2021-11-13</a:t>
            </a:fld>
            <a:endParaRPr lang="ko-KR" altLang="en-US">
              <a:solidFill>
                <a:prstClr val="black">
                  <a:tint val="75000"/>
                </a:prstClr>
              </a:solidFill>
            </a:endParaRPr>
          </a:p>
        </p:txBody>
      </p:sp>
      <p:sp>
        <p:nvSpPr>
          <p:cNvPr id="6" name="바닥글 개체 틀 5">
            <a:extLst>
              <a:ext uri="{FF2B5EF4-FFF2-40B4-BE49-F238E27FC236}">
                <a16:creationId xmlns:a16="http://schemas.microsoft.com/office/drawing/2014/main" id="{BD36D06C-A590-440B-894F-631BF513E75B}"/>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a:extLst>
              <a:ext uri="{FF2B5EF4-FFF2-40B4-BE49-F238E27FC236}">
                <a16:creationId xmlns:a16="http://schemas.microsoft.com/office/drawing/2014/main" id="{6D9651F8-446D-48C6-8564-2923CE8BBB7F}"/>
              </a:ext>
            </a:extLst>
          </p:cNvPr>
          <p:cNvSpPr>
            <a:spLocks noGrp="1"/>
          </p:cNvSpPr>
          <p:nvPr>
            <p:ph type="sldNum" sz="quarter" idx="12"/>
          </p:nvPr>
        </p:nvSpPr>
        <p:spPr/>
        <p:txBody>
          <a:bodyPr/>
          <a:lstStyle/>
          <a:p>
            <a:fld id="{A381EDF1-DC2E-4AC1-883D-DCC45391C388}"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4052184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94D36AE-0DD9-4221-A422-65C5A8588B0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D500439-8BEE-4CD6-968D-5145BF93290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985A840-C2C1-441E-89C6-811E174B0BBD}"/>
              </a:ext>
            </a:extLst>
          </p:cNvPr>
          <p:cNvSpPr>
            <a:spLocks noGrp="1"/>
          </p:cNvSpPr>
          <p:nvPr>
            <p:ph type="dt" sz="half" idx="10"/>
          </p:nvPr>
        </p:nvSpPr>
        <p:spPr/>
        <p:txBody>
          <a:bodyPr/>
          <a:lstStyle/>
          <a:p>
            <a:fld id="{F8C33974-0DE6-4A8F-BB69-E31F6973F985}" type="datetimeFigureOut">
              <a:rPr lang="ko-KR" altLang="en-US" smtClean="0">
                <a:solidFill>
                  <a:prstClr val="black">
                    <a:tint val="75000"/>
                  </a:prstClr>
                </a:solidFill>
              </a:rPr>
              <a:pPr/>
              <a:t>2021-11-13</a:t>
            </a:fld>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2FAEE154-4562-4216-9F68-4F457C4A972D}"/>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C8F146CC-1337-4FCB-8424-9BE65D36D286}"/>
              </a:ext>
            </a:extLst>
          </p:cNvPr>
          <p:cNvSpPr>
            <a:spLocks noGrp="1"/>
          </p:cNvSpPr>
          <p:nvPr>
            <p:ph type="sldNum" sz="quarter" idx="12"/>
          </p:nvPr>
        </p:nvSpPr>
        <p:spPr/>
        <p:txBody>
          <a:bodyPr/>
          <a:lstStyle/>
          <a:p>
            <a:fld id="{A381EDF1-DC2E-4AC1-883D-DCC45391C388}"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828663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721FFBC3-4A34-4EA5-A00B-54E43075B98A}"/>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F0640BB0-22B0-487E-951B-146CBDD3B914}"/>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E7C5020-C573-4CCF-9D13-5A62C18489C8}"/>
              </a:ext>
            </a:extLst>
          </p:cNvPr>
          <p:cNvSpPr>
            <a:spLocks noGrp="1"/>
          </p:cNvSpPr>
          <p:nvPr>
            <p:ph type="dt" sz="half" idx="10"/>
          </p:nvPr>
        </p:nvSpPr>
        <p:spPr/>
        <p:txBody>
          <a:bodyPr/>
          <a:lstStyle/>
          <a:p>
            <a:fld id="{F8C33974-0DE6-4A8F-BB69-E31F6973F985}" type="datetimeFigureOut">
              <a:rPr lang="ko-KR" altLang="en-US" smtClean="0">
                <a:solidFill>
                  <a:prstClr val="black">
                    <a:tint val="75000"/>
                  </a:prstClr>
                </a:solidFill>
              </a:rPr>
              <a:pPr/>
              <a:t>2021-11-13</a:t>
            </a:fld>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C77395E1-A2F7-48AA-8DB0-BA3222015EAD}"/>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17B81562-D337-4A06-8E86-3219151ADF09}"/>
              </a:ext>
            </a:extLst>
          </p:cNvPr>
          <p:cNvSpPr>
            <a:spLocks noGrp="1"/>
          </p:cNvSpPr>
          <p:nvPr>
            <p:ph type="sldNum" sz="quarter" idx="12"/>
          </p:nvPr>
        </p:nvSpPr>
        <p:spPr/>
        <p:txBody>
          <a:bodyPr/>
          <a:lstStyle/>
          <a:p>
            <a:fld id="{A381EDF1-DC2E-4AC1-883D-DCC45391C388}"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092303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174287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398911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dirty="0">
              <a:solidFill>
                <a:prstClr val="black">
                  <a:tint val="75000"/>
                </a:prstClr>
              </a:solidFill>
            </a:endParaRPr>
          </a:p>
        </p:txBody>
      </p:sp>
      <p:sp>
        <p:nvSpPr>
          <p:cNvPr id="9" name="슬라이드 번호 개체 틀 8"/>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662682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dirty="0">
              <a:solidFill>
                <a:prstClr val="black">
                  <a:tint val="75000"/>
                </a:prstClr>
              </a:solidFill>
            </a:endParaRPr>
          </a:p>
        </p:txBody>
      </p:sp>
      <p:sp>
        <p:nvSpPr>
          <p:cNvPr id="5" name="슬라이드 번호 개체 틀 4"/>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642176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dirty="0">
              <a:solidFill>
                <a:prstClr val="black">
                  <a:tint val="75000"/>
                </a:prstClr>
              </a:solidFill>
            </a:endParaRPr>
          </a:p>
        </p:txBody>
      </p:sp>
      <p:sp>
        <p:nvSpPr>
          <p:cNvPr id="4" name="슬라이드 번호 개체 틀 3"/>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169227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167084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987812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351A05-FE79-4763-A84F-D4FE701A9E82}" type="datetimeFigureOut">
              <a:rPr lang="ko-KR" altLang="en-US" smtClean="0">
                <a:solidFill>
                  <a:prstClr val="black">
                    <a:tint val="75000"/>
                  </a:prstClr>
                </a:solidFill>
              </a:rPr>
              <a:pPr/>
              <a:t>2021-11-13</a:t>
            </a:fld>
            <a:endParaRPr lang="ko-KR" altLang="en-US" dirty="0">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AF555B-7E58-4FDF-83D4-B4CEA304EAF7}"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7839080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CED9EFDA-76EC-4A1C-8CF8-2E6D67966A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0BD26798-377E-41B6-8F9C-9FAB74E769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23887C8-10F6-45D7-93A2-E1948EABBE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C33974-0DE6-4A8F-BB69-E31F6973F985}" type="datetimeFigureOut">
              <a:rPr lang="ko-KR" altLang="en-US" smtClean="0">
                <a:solidFill>
                  <a:prstClr val="black">
                    <a:tint val="75000"/>
                  </a:prstClr>
                </a:solidFill>
              </a:rPr>
              <a:pPr/>
              <a:t>2021-11-13</a:t>
            </a:fld>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6ABC6137-D46D-476B-BA52-D15629B179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10CB312D-712D-41C2-8417-E2B830BEE8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81EDF1-DC2E-4AC1-883D-DCC45391C388}"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8461542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8.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5.png"/><Relationship Id="rId4" Type="http://schemas.openxmlformats.org/officeDocument/2006/relationships/image" Target="../media/image21.jpe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3C9EB"/>
        </a:solidFill>
        <a:effectLst/>
      </p:bgPr>
    </p:bg>
    <p:spTree>
      <p:nvGrpSpPr>
        <p:cNvPr id="1" name=""/>
        <p:cNvGrpSpPr/>
        <p:nvPr/>
      </p:nvGrpSpPr>
      <p:grpSpPr>
        <a:xfrm>
          <a:off x="0" y="0"/>
          <a:ext cx="0" cy="0"/>
          <a:chOff x="0" y="0"/>
          <a:chExt cx="0" cy="0"/>
        </a:xfrm>
      </p:grpSpPr>
      <p:sp>
        <p:nvSpPr>
          <p:cNvPr id="17" name="모서리가 둥근 직사각형 5">
            <a:extLst>
              <a:ext uri="{FF2B5EF4-FFF2-40B4-BE49-F238E27FC236}">
                <a16:creationId xmlns:a16="http://schemas.microsoft.com/office/drawing/2014/main" id="{A583BC40-B9B5-4F76-8FEB-656C3ADF5948}"/>
              </a:ext>
            </a:extLst>
          </p:cNvPr>
          <p:cNvSpPr/>
          <p:nvPr/>
        </p:nvSpPr>
        <p:spPr>
          <a:xfrm>
            <a:off x="222422" y="252037"/>
            <a:ext cx="11747157" cy="6353926"/>
          </a:xfrm>
          <a:prstGeom prst="rect">
            <a:avLst/>
          </a:prstGeom>
          <a:solidFill>
            <a:schemeClr val="bg1"/>
          </a:solidFill>
          <a:ln w="9525">
            <a:noFill/>
          </a:ln>
          <a:effectLst>
            <a:outerShdw dist="1270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latinLnBrk="0">
              <a:lnSpc>
                <a:spcPct val="150000"/>
              </a:lnSpc>
              <a:defRPr/>
            </a:pPr>
            <a:endParaRPr lang="ko-KR" altLang="en-US" sz="3600" kern="0" dirty="0">
              <a:solidFill>
                <a:prstClr val="white">
                  <a:lumMod val="75000"/>
                </a:prstClr>
              </a:solidFill>
            </a:endParaRPr>
          </a:p>
        </p:txBody>
      </p:sp>
      <p:sp>
        <p:nvSpPr>
          <p:cNvPr id="24" name="TextBox 23">
            <a:extLst>
              <a:ext uri="{FF2B5EF4-FFF2-40B4-BE49-F238E27FC236}">
                <a16:creationId xmlns:a16="http://schemas.microsoft.com/office/drawing/2014/main" id="{F33A811A-8957-48C9-8F75-FFAA312C8E7E}"/>
              </a:ext>
            </a:extLst>
          </p:cNvPr>
          <p:cNvSpPr txBox="1"/>
          <p:nvPr/>
        </p:nvSpPr>
        <p:spPr>
          <a:xfrm>
            <a:off x="1104498" y="2228671"/>
            <a:ext cx="7360017" cy="1200329"/>
          </a:xfrm>
          <a:prstGeom prst="rect">
            <a:avLst/>
          </a:prstGeom>
          <a:noFill/>
        </p:spPr>
        <p:txBody>
          <a:bodyPr wrap="square">
            <a:spAutoFit/>
          </a:bodyPr>
          <a:lstStyle/>
          <a:p>
            <a:pPr latinLnBrk="0">
              <a:defRPr/>
            </a:pPr>
            <a:r>
              <a:rPr lang="en-US" altLang="ko-KR" sz="3600" b="1" kern="0" dirty="0">
                <a:ln w="3175">
                  <a:noFill/>
                </a:ln>
              </a:rPr>
              <a:t>Smart Working Environment Monitoring Service</a:t>
            </a:r>
            <a:endParaRPr lang="en-US" altLang="ko-KR" sz="800" kern="0" dirty="0"/>
          </a:p>
        </p:txBody>
      </p:sp>
      <p:pic>
        <p:nvPicPr>
          <p:cNvPr id="1026" name="Picture 2" descr="사)한국지능형사물인터넷협회 2021년 기업정보 | 사원수 14명, 근무환경, 복리후생 등 기업정보 제공 - 사람인">
            <a:extLst>
              <a:ext uri="{FF2B5EF4-FFF2-40B4-BE49-F238E27FC236}">
                <a16:creationId xmlns:a16="http://schemas.microsoft.com/office/drawing/2014/main" id="{85622246-CCA8-4DA9-9E43-28807E0921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4307" y="5987691"/>
            <a:ext cx="1860920" cy="3043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A217890-3524-4B40-98C6-BD24A40763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68986" y="5865953"/>
            <a:ext cx="680309" cy="564535"/>
          </a:xfrm>
          <a:prstGeom prst="rect">
            <a:avLst/>
          </a:prstGeom>
          <a:noFill/>
          <a:extLst>
            <a:ext uri="{909E8E84-426E-40DD-AFC4-6F175D3DCCD1}">
              <a14:hiddenFill xmlns:a14="http://schemas.microsoft.com/office/drawing/2010/main">
                <a:solidFill>
                  <a:srgbClr val="FFFFFF"/>
                </a:solidFill>
              </a14:hiddenFill>
            </a:ext>
          </a:extLst>
        </p:spPr>
      </p:pic>
      <p:pic>
        <p:nvPicPr>
          <p:cNvPr id="10" name="그림 9">
            <a:extLst>
              <a:ext uri="{FF2B5EF4-FFF2-40B4-BE49-F238E27FC236}">
                <a16:creationId xmlns:a16="http://schemas.microsoft.com/office/drawing/2014/main" id="{B977B24F-8305-441D-8635-42C1C9AA85DB}"/>
              </a:ext>
            </a:extLst>
          </p:cNvPr>
          <p:cNvPicPr>
            <a:picLocks noChangeAspect="1"/>
          </p:cNvPicPr>
          <p:nvPr/>
        </p:nvPicPr>
        <p:blipFill>
          <a:blip r:embed="rId5"/>
          <a:stretch>
            <a:fillRect/>
          </a:stretch>
        </p:blipFill>
        <p:spPr>
          <a:xfrm>
            <a:off x="6429514" y="5865953"/>
            <a:ext cx="1987502" cy="473872"/>
          </a:xfrm>
          <a:prstGeom prst="rect">
            <a:avLst/>
          </a:prstGeom>
        </p:spPr>
      </p:pic>
      <p:pic>
        <p:nvPicPr>
          <p:cNvPr id="13" name="그림 12">
            <a:extLst>
              <a:ext uri="{FF2B5EF4-FFF2-40B4-BE49-F238E27FC236}">
                <a16:creationId xmlns:a16="http://schemas.microsoft.com/office/drawing/2014/main" id="{686D633F-6B33-4CB0-84FE-6A289659983F}"/>
              </a:ext>
            </a:extLst>
          </p:cNvPr>
          <p:cNvPicPr>
            <a:picLocks noChangeAspect="1"/>
          </p:cNvPicPr>
          <p:nvPr/>
        </p:nvPicPr>
        <p:blipFill>
          <a:blip r:embed="rId6"/>
          <a:stretch>
            <a:fillRect/>
          </a:stretch>
        </p:blipFill>
        <p:spPr>
          <a:xfrm>
            <a:off x="9446303" y="5915694"/>
            <a:ext cx="1298246" cy="424584"/>
          </a:xfrm>
          <a:prstGeom prst="rect">
            <a:avLst/>
          </a:prstGeom>
        </p:spPr>
      </p:pic>
      <p:sp>
        <p:nvSpPr>
          <p:cNvPr id="41" name="TextBox 40">
            <a:extLst>
              <a:ext uri="{FF2B5EF4-FFF2-40B4-BE49-F238E27FC236}">
                <a16:creationId xmlns:a16="http://schemas.microsoft.com/office/drawing/2014/main" id="{83038C14-FFB4-4D4C-9225-1D34A46944CE}"/>
              </a:ext>
            </a:extLst>
          </p:cNvPr>
          <p:cNvSpPr txBox="1"/>
          <p:nvPr/>
        </p:nvSpPr>
        <p:spPr>
          <a:xfrm>
            <a:off x="1104498" y="1777867"/>
            <a:ext cx="7360017" cy="369332"/>
          </a:xfrm>
          <a:prstGeom prst="rect">
            <a:avLst/>
          </a:prstGeom>
          <a:noFill/>
        </p:spPr>
        <p:txBody>
          <a:bodyPr wrap="square">
            <a:spAutoFit/>
          </a:bodyPr>
          <a:lstStyle/>
          <a:p>
            <a:pPr latinLnBrk="0">
              <a:defRPr/>
            </a:pPr>
            <a:r>
              <a:rPr lang="ko-KR" altLang="en-US" b="1" kern="0" dirty="0">
                <a:solidFill>
                  <a:schemeClr val="bg1">
                    <a:lumMod val="50000"/>
                  </a:schemeClr>
                </a:solidFill>
              </a:rPr>
              <a:t>제 </a:t>
            </a:r>
            <a:r>
              <a:rPr lang="en-US" altLang="ko-KR" b="1" kern="0" dirty="0">
                <a:solidFill>
                  <a:schemeClr val="bg1">
                    <a:lumMod val="50000"/>
                  </a:schemeClr>
                </a:solidFill>
              </a:rPr>
              <a:t>5</a:t>
            </a:r>
            <a:r>
              <a:rPr lang="ko-KR" altLang="en-US" b="1" kern="0" dirty="0">
                <a:solidFill>
                  <a:schemeClr val="bg1">
                    <a:lumMod val="50000"/>
                  </a:schemeClr>
                </a:solidFill>
              </a:rPr>
              <a:t>회 </a:t>
            </a:r>
            <a:r>
              <a:rPr lang="en-US" altLang="ko-KR" b="1" kern="0" dirty="0">
                <a:solidFill>
                  <a:schemeClr val="bg1">
                    <a:lumMod val="50000"/>
                  </a:schemeClr>
                </a:solidFill>
              </a:rPr>
              <a:t>KETI</a:t>
            </a:r>
            <a:r>
              <a:rPr lang="ko-KR" altLang="en-US" b="1" kern="0" dirty="0">
                <a:solidFill>
                  <a:schemeClr val="bg1">
                    <a:lumMod val="50000"/>
                  </a:schemeClr>
                </a:solidFill>
              </a:rPr>
              <a:t> </a:t>
            </a:r>
            <a:r>
              <a:rPr lang="ko-KR" altLang="en-US" b="1" kern="0" dirty="0" err="1">
                <a:solidFill>
                  <a:schemeClr val="bg1">
                    <a:lumMod val="50000"/>
                  </a:schemeClr>
                </a:solidFill>
              </a:rPr>
              <a:t>모비우스</a:t>
            </a:r>
            <a:r>
              <a:rPr lang="ko-KR" altLang="en-US" b="1" kern="0" dirty="0">
                <a:solidFill>
                  <a:schemeClr val="bg1">
                    <a:lumMod val="50000"/>
                  </a:schemeClr>
                </a:solidFill>
              </a:rPr>
              <a:t> 국제 개발자 대회</a:t>
            </a:r>
            <a:endParaRPr lang="en-US" altLang="ko-KR" b="1" kern="0" dirty="0">
              <a:solidFill>
                <a:schemeClr val="bg1">
                  <a:lumMod val="50000"/>
                </a:schemeClr>
              </a:solidFill>
            </a:endParaRPr>
          </a:p>
        </p:txBody>
      </p:sp>
      <p:sp>
        <p:nvSpPr>
          <p:cNvPr id="42" name="TextBox 41">
            <a:extLst>
              <a:ext uri="{FF2B5EF4-FFF2-40B4-BE49-F238E27FC236}">
                <a16:creationId xmlns:a16="http://schemas.microsoft.com/office/drawing/2014/main" id="{FFF3A610-2B7C-4562-92EE-44F9DEB42490}"/>
              </a:ext>
            </a:extLst>
          </p:cNvPr>
          <p:cNvSpPr txBox="1"/>
          <p:nvPr/>
        </p:nvSpPr>
        <p:spPr>
          <a:xfrm>
            <a:off x="7583670" y="4070783"/>
            <a:ext cx="2095902" cy="400110"/>
          </a:xfrm>
          <a:prstGeom prst="rect">
            <a:avLst/>
          </a:prstGeom>
          <a:noFill/>
        </p:spPr>
        <p:txBody>
          <a:bodyPr wrap="square">
            <a:spAutoFit/>
          </a:bodyPr>
          <a:lstStyle/>
          <a:p>
            <a:pPr algn="ctr" latinLnBrk="0">
              <a:defRPr/>
            </a:pPr>
            <a:r>
              <a:rPr lang="en-US" altLang="ko-KR" sz="2000" b="1" kern="0" dirty="0" err="1">
                <a:solidFill>
                  <a:schemeClr val="bg1">
                    <a:lumMod val="50000"/>
                  </a:schemeClr>
                </a:solidFill>
              </a:rPr>
              <a:t>Mobi</a:t>
            </a:r>
            <a:r>
              <a:rPr lang="en-US" altLang="ko-KR" sz="2000" b="1" kern="0" dirty="0">
                <a:solidFill>
                  <a:schemeClr val="bg1">
                    <a:lumMod val="50000"/>
                  </a:schemeClr>
                </a:solidFill>
              </a:rPr>
              <a:t>-Hero</a:t>
            </a:r>
          </a:p>
        </p:txBody>
      </p:sp>
      <p:grpSp>
        <p:nvGrpSpPr>
          <p:cNvPr id="15" name="그룹 1001">
            <a:extLst>
              <a:ext uri="{FF2B5EF4-FFF2-40B4-BE49-F238E27FC236}">
                <a16:creationId xmlns:a16="http://schemas.microsoft.com/office/drawing/2014/main" id="{746EF231-769E-4DF3-BEF5-2C5536F9135E}"/>
              </a:ext>
            </a:extLst>
          </p:cNvPr>
          <p:cNvGrpSpPr/>
          <p:nvPr/>
        </p:nvGrpSpPr>
        <p:grpSpPr>
          <a:xfrm>
            <a:off x="8631621" y="1227512"/>
            <a:ext cx="2455881" cy="3202645"/>
            <a:chOff x="1873871" y="1467912"/>
            <a:chExt cx="2455881" cy="3202645"/>
          </a:xfrm>
        </p:grpSpPr>
        <p:pic>
          <p:nvPicPr>
            <p:cNvPr id="16" name="Object 2">
              <a:extLst>
                <a:ext uri="{FF2B5EF4-FFF2-40B4-BE49-F238E27FC236}">
                  <a16:creationId xmlns:a16="http://schemas.microsoft.com/office/drawing/2014/main" id="{45D08E05-6FF5-479C-A0B9-94244A446FE0}"/>
                </a:ext>
              </a:extLst>
            </p:cNvPr>
            <p:cNvPicPr>
              <a:picLocks noChangeAspect="1"/>
            </p:cNvPicPr>
            <p:nvPr/>
          </p:nvPicPr>
          <p:blipFill>
            <a:blip r:embed="rId7" cstate="print"/>
            <a:stretch>
              <a:fillRect/>
            </a:stretch>
          </p:blipFill>
          <p:spPr>
            <a:xfrm>
              <a:off x="1873871" y="1467912"/>
              <a:ext cx="2455881" cy="3202645"/>
            </a:xfrm>
            <a:prstGeom prst="rect">
              <a:avLst/>
            </a:prstGeom>
          </p:spPr>
        </p:pic>
      </p:grpSp>
    </p:spTree>
    <p:extLst>
      <p:ext uri="{BB962C8B-B14F-4D97-AF65-F5344CB8AC3E}">
        <p14:creationId xmlns:p14="http://schemas.microsoft.com/office/powerpoint/2010/main" val="1486679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4547908-0173-492C-8E07-F7437D648759}"/>
              </a:ext>
            </a:extLst>
          </p:cNvPr>
          <p:cNvSpPr/>
          <p:nvPr/>
        </p:nvSpPr>
        <p:spPr>
          <a:xfrm>
            <a:off x="0" y="0"/>
            <a:ext cx="12192000" cy="6858000"/>
          </a:xfrm>
          <a:prstGeom prst="rect">
            <a:avLst/>
          </a:prstGeom>
          <a:solidFill>
            <a:srgbClr val="93C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ADA899EA-5290-4466-9CDB-D71C1B2EDCFA}"/>
              </a:ext>
            </a:extLst>
          </p:cNvPr>
          <p:cNvSpPr/>
          <p:nvPr/>
        </p:nvSpPr>
        <p:spPr>
          <a:xfrm>
            <a:off x="0" y="0"/>
            <a:ext cx="12192000" cy="3429000"/>
          </a:xfrm>
          <a:prstGeom prst="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lnSpc>
                <a:spcPct val="150000"/>
              </a:lnSpc>
              <a:defRPr/>
            </a:pPr>
            <a:endParaRPr lang="ko-KR" altLang="en-US" sz="7200" kern="0" dirty="0">
              <a:solidFill>
                <a:prstClr val="white"/>
              </a:solidFill>
            </a:endParaRPr>
          </a:p>
        </p:txBody>
      </p:sp>
      <p:sp>
        <p:nvSpPr>
          <p:cNvPr id="7" name="모서리가 둥근 직사각형 5">
            <a:extLst>
              <a:ext uri="{FF2B5EF4-FFF2-40B4-BE49-F238E27FC236}">
                <a16:creationId xmlns:a16="http://schemas.microsoft.com/office/drawing/2014/main" id="{978B0B98-AD96-4F4D-A1D3-E344E7E3ADFB}"/>
              </a:ext>
            </a:extLst>
          </p:cNvPr>
          <p:cNvSpPr/>
          <p:nvPr/>
        </p:nvSpPr>
        <p:spPr>
          <a:xfrm>
            <a:off x="222422" y="252037"/>
            <a:ext cx="11747157" cy="6353926"/>
          </a:xfrm>
          <a:prstGeom prst="rect">
            <a:avLst/>
          </a:prstGeom>
          <a:solidFill>
            <a:schemeClr val="bg1"/>
          </a:solidFill>
          <a:ln w="9525">
            <a:noFill/>
          </a:ln>
          <a:effectLst>
            <a:outerShdw dist="1270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latinLnBrk="0">
              <a:lnSpc>
                <a:spcPct val="150000"/>
              </a:lnSpc>
              <a:defRPr/>
            </a:pPr>
            <a:endParaRPr lang="ko-KR" altLang="en-US" sz="3600" kern="0" dirty="0">
              <a:solidFill>
                <a:prstClr val="white">
                  <a:lumMod val="75000"/>
                </a:prstClr>
              </a:solidFill>
            </a:endParaRPr>
          </a:p>
        </p:txBody>
      </p:sp>
      <p:sp>
        <p:nvSpPr>
          <p:cNvPr id="3" name="TextBox 2">
            <a:extLst>
              <a:ext uri="{FF2B5EF4-FFF2-40B4-BE49-F238E27FC236}">
                <a16:creationId xmlns:a16="http://schemas.microsoft.com/office/drawing/2014/main" id="{62EBDA8A-3228-48EE-89EE-490848DE0BCE}"/>
              </a:ext>
            </a:extLst>
          </p:cNvPr>
          <p:cNvSpPr txBox="1"/>
          <p:nvPr/>
        </p:nvSpPr>
        <p:spPr>
          <a:xfrm>
            <a:off x="1130862" y="424848"/>
            <a:ext cx="5285509" cy="523220"/>
          </a:xfrm>
          <a:prstGeom prst="rect">
            <a:avLst/>
          </a:prstGeom>
          <a:noFill/>
        </p:spPr>
        <p:txBody>
          <a:bodyPr wrap="square" rtlCol="0">
            <a:spAutoFit/>
          </a:bodyPr>
          <a:lstStyle/>
          <a:p>
            <a:r>
              <a:rPr lang="en-US" altLang="ko-KR" sz="2800" b="1" dirty="0"/>
              <a:t>Resource Design - Worker</a:t>
            </a:r>
            <a:endParaRPr lang="ko-KR" altLang="en-US" sz="2800" b="1" dirty="0"/>
          </a:p>
        </p:txBody>
      </p:sp>
      <p:sp>
        <p:nvSpPr>
          <p:cNvPr id="13" name="타원 12">
            <a:extLst>
              <a:ext uri="{FF2B5EF4-FFF2-40B4-BE49-F238E27FC236}">
                <a16:creationId xmlns:a16="http://schemas.microsoft.com/office/drawing/2014/main" id="{20C8B512-F617-4FA9-B929-5A9D849F4C88}"/>
              </a:ext>
            </a:extLst>
          </p:cNvPr>
          <p:cNvSpPr/>
          <p:nvPr/>
        </p:nvSpPr>
        <p:spPr>
          <a:xfrm>
            <a:off x="512467" y="444282"/>
            <a:ext cx="525600" cy="523875"/>
          </a:xfrm>
          <a:prstGeom prst="ellipse">
            <a:avLst/>
          </a:prstGeom>
          <a:solidFill>
            <a:srgbClr val="92CAED"/>
          </a:solidFill>
          <a:ln w="25400">
            <a:solidFill>
              <a:srgbClr val="412A44"/>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90000" rtlCol="0" anchor="ctr"/>
          <a:lstStyle/>
          <a:p>
            <a:pPr algn="ctr" latinLnBrk="0">
              <a:defRPr/>
            </a:pPr>
            <a:r>
              <a:rPr lang="en-US" altLang="ko-KR" sz="2800" b="1" kern="0" dirty="0">
                <a:ln w="9525">
                  <a:solidFill>
                    <a:srgbClr val="412A44"/>
                  </a:solidFill>
                </a:ln>
                <a:solidFill>
                  <a:prstClr val="white"/>
                </a:solidFill>
                <a:latin typeface="+mj-lt"/>
                <a:ea typeface="야놀자 야체 B" panose="02020603020101020101" pitchFamily="18" charset="-127"/>
              </a:rPr>
              <a:t>09</a:t>
            </a:r>
          </a:p>
        </p:txBody>
      </p:sp>
      <p:pic>
        <p:nvPicPr>
          <p:cNvPr id="12" name="그림 11">
            <a:extLst>
              <a:ext uri="{FF2B5EF4-FFF2-40B4-BE49-F238E27FC236}">
                <a16:creationId xmlns:a16="http://schemas.microsoft.com/office/drawing/2014/main" id="{CBCC5BED-9686-4A16-ABEE-1439E47C9F05}"/>
              </a:ext>
            </a:extLst>
          </p:cNvPr>
          <p:cNvPicPr>
            <a:picLocks noChangeAspect="1"/>
          </p:cNvPicPr>
          <p:nvPr/>
        </p:nvPicPr>
        <p:blipFill rotWithShape="1">
          <a:blip r:embed="rId3"/>
          <a:srcRect l="989" t="18315" r="61923" b="12966"/>
          <a:stretch/>
        </p:blipFill>
        <p:spPr>
          <a:xfrm>
            <a:off x="3550460" y="1028018"/>
            <a:ext cx="5091080" cy="5306038"/>
          </a:xfrm>
          <a:prstGeom prst="rect">
            <a:avLst/>
          </a:prstGeom>
        </p:spPr>
      </p:pic>
    </p:spTree>
    <p:extLst>
      <p:ext uri="{BB962C8B-B14F-4D97-AF65-F5344CB8AC3E}">
        <p14:creationId xmlns:p14="http://schemas.microsoft.com/office/powerpoint/2010/main" val="3775366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4547908-0173-492C-8E07-F7437D648759}"/>
              </a:ext>
            </a:extLst>
          </p:cNvPr>
          <p:cNvSpPr/>
          <p:nvPr/>
        </p:nvSpPr>
        <p:spPr>
          <a:xfrm>
            <a:off x="0" y="0"/>
            <a:ext cx="12192000" cy="6858000"/>
          </a:xfrm>
          <a:prstGeom prst="rect">
            <a:avLst/>
          </a:prstGeom>
          <a:solidFill>
            <a:srgbClr val="93C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ADA899EA-5290-4466-9CDB-D71C1B2EDCFA}"/>
              </a:ext>
            </a:extLst>
          </p:cNvPr>
          <p:cNvSpPr/>
          <p:nvPr/>
        </p:nvSpPr>
        <p:spPr>
          <a:xfrm>
            <a:off x="0" y="0"/>
            <a:ext cx="12192000" cy="3429000"/>
          </a:xfrm>
          <a:prstGeom prst="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lnSpc>
                <a:spcPct val="150000"/>
              </a:lnSpc>
              <a:defRPr/>
            </a:pPr>
            <a:endParaRPr lang="ko-KR" altLang="en-US" sz="7200" kern="0" dirty="0">
              <a:solidFill>
                <a:prstClr val="white"/>
              </a:solidFill>
            </a:endParaRPr>
          </a:p>
        </p:txBody>
      </p:sp>
      <p:sp>
        <p:nvSpPr>
          <p:cNvPr id="7" name="모서리가 둥근 직사각형 5">
            <a:extLst>
              <a:ext uri="{FF2B5EF4-FFF2-40B4-BE49-F238E27FC236}">
                <a16:creationId xmlns:a16="http://schemas.microsoft.com/office/drawing/2014/main" id="{978B0B98-AD96-4F4D-A1D3-E344E7E3ADFB}"/>
              </a:ext>
            </a:extLst>
          </p:cNvPr>
          <p:cNvSpPr/>
          <p:nvPr/>
        </p:nvSpPr>
        <p:spPr>
          <a:xfrm>
            <a:off x="222422" y="252037"/>
            <a:ext cx="11747157" cy="6353926"/>
          </a:xfrm>
          <a:prstGeom prst="rect">
            <a:avLst/>
          </a:prstGeom>
          <a:solidFill>
            <a:schemeClr val="bg1"/>
          </a:solidFill>
          <a:ln w="9525">
            <a:noFill/>
          </a:ln>
          <a:effectLst>
            <a:outerShdw dist="1270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latinLnBrk="0">
              <a:lnSpc>
                <a:spcPct val="150000"/>
              </a:lnSpc>
              <a:defRPr/>
            </a:pPr>
            <a:endParaRPr lang="ko-KR" altLang="en-US" sz="3600" kern="0" dirty="0">
              <a:solidFill>
                <a:prstClr val="white">
                  <a:lumMod val="75000"/>
                </a:prstClr>
              </a:solidFill>
            </a:endParaRPr>
          </a:p>
        </p:txBody>
      </p:sp>
      <p:sp>
        <p:nvSpPr>
          <p:cNvPr id="13" name="타원 12">
            <a:extLst>
              <a:ext uri="{FF2B5EF4-FFF2-40B4-BE49-F238E27FC236}">
                <a16:creationId xmlns:a16="http://schemas.microsoft.com/office/drawing/2014/main" id="{20C8B512-F617-4FA9-B929-5A9D849F4C88}"/>
              </a:ext>
            </a:extLst>
          </p:cNvPr>
          <p:cNvSpPr/>
          <p:nvPr/>
        </p:nvSpPr>
        <p:spPr>
          <a:xfrm>
            <a:off x="512467" y="444282"/>
            <a:ext cx="525600" cy="523875"/>
          </a:xfrm>
          <a:prstGeom prst="ellipse">
            <a:avLst/>
          </a:prstGeom>
          <a:solidFill>
            <a:srgbClr val="92CAED"/>
          </a:solidFill>
          <a:ln w="25400">
            <a:solidFill>
              <a:srgbClr val="412A44"/>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90000" rtlCol="0" anchor="ctr"/>
          <a:lstStyle/>
          <a:p>
            <a:pPr algn="ctr" latinLnBrk="0">
              <a:defRPr/>
            </a:pPr>
            <a:r>
              <a:rPr lang="en-US" altLang="ko-KR" sz="2800" b="1" kern="0" dirty="0">
                <a:ln w="9525">
                  <a:solidFill>
                    <a:srgbClr val="412A44"/>
                  </a:solidFill>
                </a:ln>
                <a:solidFill>
                  <a:prstClr val="white"/>
                </a:solidFill>
                <a:latin typeface="+mj-lt"/>
                <a:ea typeface="야놀자 야체 B" panose="02020603020101020101" pitchFamily="18" charset="-127"/>
              </a:rPr>
              <a:t>10</a:t>
            </a:r>
          </a:p>
        </p:txBody>
      </p:sp>
      <p:sp>
        <p:nvSpPr>
          <p:cNvPr id="8" name="TextBox 7">
            <a:extLst>
              <a:ext uri="{FF2B5EF4-FFF2-40B4-BE49-F238E27FC236}">
                <a16:creationId xmlns:a16="http://schemas.microsoft.com/office/drawing/2014/main" id="{890CECCA-CF17-47A8-84BD-2ED0CDE98EDB}"/>
              </a:ext>
            </a:extLst>
          </p:cNvPr>
          <p:cNvSpPr txBox="1"/>
          <p:nvPr/>
        </p:nvSpPr>
        <p:spPr>
          <a:xfrm>
            <a:off x="1130862" y="424848"/>
            <a:ext cx="5285509" cy="523220"/>
          </a:xfrm>
          <a:prstGeom prst="rect">
            <a:avLst/>
          </a:prstGeom>
          <a:noFill/>
        </p:spPr>
        <p:txBody>
          <a:bodyPr wrap="square" rtlCol="0">
            <a:spAutoFit/>
          </a:bodyPr>
          <a:lstStyle/>
          <a:p>
            <a:r>
              <a:rPr lang="en-US" altLang="ko-KR" sz="2800" b="1" dirty="0"/>
              <a:t>Resource Design - Zone</a:t>
            </a:r>
            <a:endParaRPr lang="ko-KR" altLang="en-US" sz="2800" b="1" dirty="0"/>
          </a:p>
        </p:txBody>
      </p:sp>
      <p:pic>
        <p:nvPicPr>
          <p:cNvPr id="9" name="그림 8">
            <a:extLst>
              <a:ext uri="{FF2B5EF4-FFF2-40B4-BE49-F238E27FC236}">
                <a16:creationId xmlns:a16="http://schemas.microsoft.com/office/drawing/2014/main" id="{2E8A932D-215E-4CEC-AE61-87B29CFB5416}"/>
              </a:ext>
            </a:extLst>
          </p:cNvPr>
          <p:cNvPicPr>
            <a:picLocks noChangeAspect="1"/>
          </p:cNvPicPr>
          <p:nvPr/>
        </p:nvPicPr>
        <p:blipFill rotWithShape="1">
          <a:blip r:embed="rId3"/>
          <a:srcRect l="897" t="21015" r="40326" b="16232"/>
          <a:stretch/>
        </p:blipFill>
        <p:spPr>
          <a:xfrm>
            <a:off x="2701721" y="1642587"/>
            <a:ext cx="6788557" cy="4076900"/>
          </a:xfrm>
          <a:prstGeom prst="rect">
            <a:avLst/>
          </a:prstGeom>
        </p:spPr>
      </p:pic>
    </p:spTree>
    <p:extLst>
      <p:ext uri="{BB962C8B-B14F-4D97-AF65-F5344CB8AC3E}">
        <p14:creationId xmlns:p14="http://schemas.microsoft.com/office/powerpoint/2010/main" val="3890830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4547908-0173-492C-8E07-F7437D648759}"/>
              </a:ext>
            </a:extLst>
          </p:cNvPr>
          <p:cNvSpPr/>
          <p:nvPr/>
        </p:nvSpPr>
        <p:spPr>
          <a:xfrm>
            <a:off x="0" y="0"/>
            <a:ext cx="12192000" cy="6858000"/>
          </a:xfrm>
          <a:prstGeom prst="rect">
            <a:avLst/>
          </a:prstGeom>
          <a:solidFill>
            <a:srgbClr val="93C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ADA899EA-5290-4466-9CDB-D71C1B2EDCFA}"/>
              </a:ext>
            </a:extLst>
          </p:cNvPr>
          <p:cNvSpPr/>
          <p:nvPr/>
        </p:nvSpPr>
        <p:spPr>
          <a:xfrm>
            <a:off x="0" y="0"/>
            <a:ext cx="12192000" cy="3429000"/>
          </a:xfrm>
          <a:prstGeom prst="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lnSpc>
                <a:spcPct val="150000"/>
              </a:lnSpc>
              <a:defRPr/>
            </a:pPr>
            <a:endParaRPr lang="ko-KR" altLang="en-US" sz="7200" kern="0" dirty="0">
              <a:solidFill>
                <a:prstClr val="white"/>
              </a:solidFill>
            </a:endParaRPr>
          </a:p>
        </p:txBody>
      </p:sp>
      <p:sp>
        <p:nvSpPr>
          <p:cNvPr id="7" name="모서리가 둥근 직사각형 5">
            <a:extLst>
              <a:ext uri="{FF2B5EF4-FFF2-40B4-BE49-F238E27FC236}">
                <a16:creationId xmlns:a16="http://schemas.microsoft.com/office/drawing/2014/main" id="{978B0B98-AD96-4F4D-A1D3-E344E7E3ADFB}"/>
              </a:ext>
            </a:extLst>
          </p:cNvPr>
          <p:cNvSpPr/>
          <p:nvPr/>
        </p:nvSpPr>
        <p:spPr>
          <a:xfrm>
            <a:off x="222422" y="252037"/>
            <a:ext cx="11747157" cy="6353926"/>
          </a:xfrm>
          <a:prstGeom prst="rect">
            <a:avLst/>
          </a:prstGeom>
          <a:solidFill>
            <a:schemeClr val="bg1"/>
          </a:solidFill>
          <a:ln w="9525">
            <a:noFill/>
          </a:ln>
          <a:effectLst>
            <a:outerShdw dist="1270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latinLnBrk="0">
              <a:lnSpc>
                <a:spcPct val="150000"/>
              </a:lnSpc>
              <a:defRPr/>
            </a:pPr>
            <a:endParaRPr lang="ko-KR" altLang="en-US" sz="3600" kern="0" dirty="0">
              <a:solidFill>
                <a:prstClr val="white">
                  <a:lumMod val="75000"/>
                </a:prstClr>
              </a:solidFill>
            </a:endParaRPr>
          </a:p>
        </p:txBody>
      </p:sp>
      <p:sp>
        <p:nvSpPr>
          <p:cNvPr id="18" name="TextBox 17">
            <a:extLst>
              <a:ext uri="{FF2B5EF4-FFF2-40B4-BE49-F238E27FC236}">
                <a16:creationId xmlns:a16="http://schemas.microsoft.com/office/drawing/2014/main" id="{D05772C5-BD0E-4530-976A-0BD910BD22C9}"/>
              </a:ext>
            </a:extLst>
          </p:cNvPr>
          <p:cNvSpPr txBox="1"/>
          <p:nvPr/>
        </p:nvSpPr>
        <p:spPr>
          <a:xfrm>
            <a:off x="4262120" y="3952174"/>
            <a:ext cx="3667760" cy="523220"/>
          </a:xfrm>
          <a:prstGeom prst="rect">
            <a:avLst/>
          </a:prstGeom>
          <a:noFill/>
        </p:spPr>
        <p:txBody>
          <a:bodyPr wrap="square">
            <a:spAutoFit/>
          </a:bodyPr>
          <a:lstStyle/>
          <a:p>
            <a:pPr algn="ctr" latinLnBrk="0">
              <a:defRPr/>
            </a:pPr>
            <a:r>
              <a:rPr lang="en-US" altLang="ko-KR" sz="2800" b="1" kern="0" dirty="0">
                <a:ln w="3175">
                  <a:noFill/>
                </a:ln>
                <a:solidFill>
                  <a:schemeClr val="tx1">
                    <a:lumMod val="65000"/>
                    <a:lumOff val="35000"/>
                  </a:schemeClr>
                </a:solidFill>
              </a:rPr>
              <a:t>Demonstration</a:t>
            </a:r>
          </a:p>
        </p:txBody>
      </p:sp>
      <p:grpSp>
        <p:nvGrpSpPr>
          <p:cNvPr id="8" name="그룹 1001">
            <a:extLst>
              <a:ext uri="{FF2B5EF4-FFF2-40B4-BE49-F238E27FC236}">
                <a16:creationId xmlns:a16="http://schemas.microsoft.com/office/drawing/2014/main" id="{272484FB-2B0B-497F-A1E1-91443BDFE277}"/>
              </a:ext>
            </a:extLst>
          </p:cNvPr>
          <p:cNvGrpSpPr/>
          <p:nvPr/>
        </p:nvGrpSpPr>
        <p:grpSpPr>
          <a:xfrm>
            <a:off x="5212832" y="1714500"/>
            <a:ext cx="1766335" cy="2139539"/>
            <a:chOff x="1873871" y="1467912"/>
            <a:chExt cx="2455881" cy="3202645"/>
          </a:xfrm>
        </p:grpSpPr>
        <p:pic>
          <p:nvPicPr>
            <p:cNvPr id="9" name="Object 2">
              <a:extLst>
                <a:ext uri="{FF2B5EF4-FFF2-40B4-BE49-F238E27FC236}">
                  <a16:creationId xmlns:a16="http://schemas.microsoft.com/office/drawing/2014/main" id="{564D51FF-65F4-4032-8715-E6245512EC99}"/>
                </a:ext>
              </a:extLst>
            </p:cNvPr>
            <p:cNvPicPr>
              <a:picLocks noChangeAspect="1"/>
            </p:cNvPicPr>
            <p:nvPr/>
          </p:nvPicPr>
          <p:blipFill>
            <a:blip r:embed="rId3" cstate="print"/>
            <a:stretch>
              <a:fillRect/>
            </a:stretch>
          </p:blipFill>
          <p:spPr>
            <a:xfrm>
              <a:off x="1873871" y="1467912"/>
              <a:ext cx="2455881" cy="3202645"/>
            </a:xfrm>
            <a:prstGeom prst="rect">
              <a:avLst/>
            </a:prstGeom>
          </p:spPr>
        </p:pic>
      </p:grpSp>
    </p:spTree>
    <p:extLst>
      <p:ext uri="{BB962C8B-B14F-4D97-AF65-F5344CB8AC3E}">
        <p14:creationId xmlns:p14="http://schemas.microsoft.com/office/powerpoint/2010/main" val="3566931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4547908-0173-492C-8E07-F7437D648759}"/>
              </a:ext>
            </a:extLst>
          </p:cNvPr>
          <p:cNvSpPr/>
          <p:nvPr/>
        </p:nvSpPr>
        <p:spPr>
          <a:xfrm>
            <a:off x="0" y="0"/>
            <a:ext cx="12192000" cy="6858000"/>
          </a:xfrm>
          <a:prstGeom prst="rect">
            <a:avLst/>
          </a:prstGeom>
          <a:solidFill>
            <a:srgbClr val="93C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ADA899EA-5290-4466-9CDB-D71C1B2EDCFA}"/>
              </a:ext>
            </a:extLst>
          </p:cNvPr>
          <p:cNvSpPr/>
          <p:nvPr/>
        </p:nvSpPr>
        <p:spPr>
          <a:xfrm>
            <a:off x="0" y="0"/>
            <a:ext cx="12192000" cy="3429000"/>
          </a:xfrm>
          <a:prstGeom prst="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lnSpc>
                <a:spcPct val="150000"/>
              </a:lnSpc>
              <a:defRPr/>
            </a:pPr>
            <a:endParaRPr lang="ko-KR" altLang="en-US" sz="7200" kern="0" dirty="0">
              <a:solidFill>
                <a:prstClr val="white"/>
              </a:solidFill>
            </a:endParaRPr>
          </a:p>
        </p:txBody>
      </p:sp>
      <p:sp>
        <p:nvSpPr>
          <p:cNvPr id="7" name="모서리가 둥근 직사각형 5">
            <a:extLst>
              <a:ext uri="{FF2B5EF4-FFF2-40B4-BE49-F238E27FC236}">
                <a16:creationId xmlns:a16="http://schemas.microsoft.com/office/drawing/2014/main" id="{978B0B98-AD96-4F4D-A1D3-E344E7E3ADFB}"/>
              </a:ext>
            </a:extLst>
          </p:cNvPr>
          <p:cNvSpPr/>
          <p:nvPr/>
        </p:nvSpPr>
        <p:spPr>
          <a:xfrm>
            <a:off x="222422" y="252037"/>
            <a:ext cx="11747157" cy="6353926"/>
          </a:xfrm>
          <a:prstGeom prst="rect">
            <a:avLst/>
          </a:prstGeom>
          <a:solidFill>
            <a:schemeClr val="bg1"/>
          </a:solidFill>
          <a:ln w="9525">
            <a:noFill/>
          </a:ln>
          <a:effectLst>
            <a:outerShdw dist="1270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latinLnBrk="0">
              <a:lnSpc>
                <a:spcPct val="150000"/>
              </a:lnSpc>
              <a:defRPr/>
            </a:pPr>
            <a:endParaRPr lang="ko-KR" altLang="en-US" sz="3600" kern="0" dirty="0">
              <a:solidFill>
                <a:prstClr val="white">
                  <a:lumMod val="75000"/>
                </a:prstClr>
              </a:solidFill>
            </a:endParaRPr>
          </a:p>
        </p:txBody>
      </p:sp>
      <p:sp>
        <p:nvSpPr>
          <p:cNvPr id="3" name="TextBox 2">
            <a:extLst>
              <a:ext uri="{FF2B5EF4-FFF2-40B4-BE49-F238E27FC236}">
                <a16:creationId xmlns:a16="http://schemas.microsoft.com/office/drawing/2014/main" id="{62EBDA8A-3228-48EE-89EE-490848DE0BCE}"/>
              </a:ext>
            </a:extLst>
          </p:cNvPr>
          <p:cNvSpPr txBox="1"/>
          <p:nvPr/>
        </p:nvSpPr>
        <p:spPr>
          <a:xfrm>
            <a:off x="1130862" y="424848"/>
            <a:ext cx="5285509" cy="523220"/>
          </a:xfrm>
          <a:prstGeom prst="rect">
            <a:avLst/>
          </a:prstGeom>
          <a:noFill/>
        </p:spPr>
        <p:txBody>
          <a:bodyPr wrap="square" rtlCol="0">
            <a:spAutoFit/>
          </a:bodyPr>
          <a:lstStyle/>
          <a:p>
            <a:r>
              <a:rPr lang="en-US" altLang="ko-KR" sz="2800" b="1" dirty="0"/>
              <a:t>Expectation effectiveness</a:t>
            </a:r>
            <a:endParaRPr lang="ko-KR" altLang="en-US" sz="2800" b="1" dirty="0"/>
          </a:p>
        </p:txBody>
      </p:sp>
      <p:sp>
        <p:nvSpPr>
          <p:cNvPr id="13" name="타원 12">
            <a:extLst>
              <a:ext uri="{FF2B5EF4-FFF2-40B4-BE49-F238E27FC236}">
                <a16:creationId xmlns:a16="http://schemas.microsoft.com/office/drawing/2014/main" id="{20C8B512-F617-4FA9-B929-5A9D849F4C88}"/>
              </a:ext>
            </a:extLst>
          </p:cNvPr>
          <p:cNvSpPr/>
          <p:nvPr/>
        </p:nvSpPr>
        <p:spPr>
          <a:xfrm>
            <a:off x="512467" y="444282"/>
            <a:ext cx="525600" cy="523875"/>
          </a:xfrm>
          <a:prstGeom prst="ellipse">
            <a:avLst/>
          </a:prstGeom>
          <a:solidFill>
            <a:srgbClr val="92CAED"/>
          </a:solidFill>
          <a:ln w="25400">
            <a:solidFill>
              <a:srgbClr val="412A44"/>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90000" rtlCol="0" anchor="ctr"/>
          <a:lstStyle/>
          <a:p>
            <a:pPr algn="ctr" latinLnBrk="0">
              <a:defRPr/>
            </a:pPr>
            <a:r>
              <a:rPr lang="en-US" altLang="ko-KR" sz="2800" b="1" kern="0" dirty="0">
                <a:ln w="9525">
                  <a:solidFill>
                    <a:srgbClr val="412A44"/>
                  </a:solidFill>
                </a:ln>
                <a:solidFill>
                  <a:prstClr val="white"/>
                </a:solidFill>
                <a:latin typeface="+mj-lt"/>
                <a:ea typeface="야놀자 야체 B" panose="02020603020101020101" pitchFamily="18" charset="-127"/>
              </a:rPr>
              <a:t>11</a:t>
            </a:r>
          </a:p>
        </p:txBody>
      </p:sp>
      <p:sp>
        <p:nvSpPr>
          <p:cNvPr id="8" name="TextBox 7">
            <a:extLst>
              <a:ext uri="{FF2B5EF4-FFF2-40B4-BE49-F238E27FC236}">
                <a16:creationId xmlns:a16="http://schemas.microsoft.com/office/drawing/2014/main" id="{FE1B56F6-38AC-43F3-AF37-D7FF6C86095B}"/>
              </a:ext>
            </a:extLst>
          </p:cNvPr>
          <p:cNvSpPr txBox="1"/>
          <p:nvPr/>
        </p:nvSpPr>
        <p:spPr>
          <a:xfrm>
            <a:off x="897076" y="1234437"/>
            <a:ext cx="9405257" cy="2459071"/>
          </a:xfrm>
          <a:prstGeom prst="rect">
            <a:avLst/>
          </a:prstGeom>
          <a:noFill/>
        </p:spPr>
        <p:txBody>
          <a:bodyPr wrap="square" rtlCol="0">
            <a:spAutoFit/>
          </a:bodyPr>
          <a:lstStyle/>
          <a:p>
            <a:pPr marL="457200" indent="-457200">
              <a:lnSpc>
                <a:spcPct val="200000"/>
              </a:lnSpc>
              <a:buFont typeface="Arial" panose="020B0604020202020204" pitchFamily="34" charset="0"/>
              <a:buChar char="•"/>
            </a:pPr>
            <a:r>
              <a:rPr lang="en-US" altLang="ko-KR" sz="2000" dirty="0">
                <a:solidFill>
                  <a:schemeClr val="tx1">
                    <a:lumMod val="85000"/>
                    <a:lumOff val="15000"/>
                  </a:schemeClr>
                </a:solidFill>
                <a:latin typeface="Arial" panose="020B0604020202020204" pitchFamily="34" charset="0"/>
              </a:rPr>
              <a:t>Prevent forgery and alteration of the access list</a:t>
            </a:r>
            <a:endParaRPr lang="en-US" altLang="ko-KR" sz="2000" i="0" u="none" strike="noStrike" dirty="0">
              <a:solidFill>
                <a:schemeClr val="tx1">
                  <a:lumMod val="85000"/>
                  <a:lumOff val="15000"/>
                </a:schemeClr>
              </a:solidFill>
              <a:latin typeface="Arial" panose="020B0604020202020204" pitchFamily="34" charset="0"/>
            </a:endParaRPr>
          </a:p>
          <a:p>
            <a:pPr marL="457200" indent="-457200">
              <a:lnSpc>
                <a:spcPct val="200000"/>
              </a:lnSpc>
              <a:buFont typeface="Arial" panose="020B0604020202020204" pitchFamily="34" charset="0"/>
              <a:buChar char="•"/>
            </a:pPr>
            <a:r>
              <a:rPr lang="en-US" altLang="ko-KR" sz="2000" dirty="0">
                <a:solidFill>
                  <a:schemeClr val="tx1">
                    <a:lumMod val="85000"/>
                    <a:lumOff val="15000"/>
                  </a:schemeClr>
                </a:solidFill>
                <a:latin typeface="Arial" panose="020B0604020202020204" pitchFamily="34" charset="0"/>
              </a:rPr>
              <a:t>Worker evacuation notification</a:t>
            </a:r>
          </a:p>
          <a:p>
            <a:pPr marL="457200" indent="-457200">
              <a:lnSpc>
                <a:spcPct val="200000"/>
              </a:lnSpc>
              <a:buFont typeface="Arial" panose="020B0604020202020204" pitchFamily="34" charset="0"/>
              <a:buChar char="•"/>
            </a:pPr>
            <a:r>
              <a:rPr lang="en-US" altLang="ko-KR" sz="2000" dirty="0">
                <a:solidFill>
                  <a:schemeClr val="tx1">
                    <a:lumMod val="85000"/>
                    <a:lumOff val="15000"/>
                  </a:schemeClr>
                </a:solidFill>
                <a:latin typeface="Arial" panose="020B0604020202020204" pitchFamily="34" charset="0"/>
              </a:rPr>
              <a:t>Rescue quickly </a:t>
            </a:r>
          </a:p>
          <a:p>
            <a:pPr marL="457200" indent="-457200">
              <a:lnSpc>
                <a:spcPct val="200000"/>
              </a:lnSpc>
              <a:buFont typeface="Arial" panose="020B0604020202020204" pitchFamily="34" charset="0"/>
              <a:buChar char="•"/>
            </a:pPr>
            <a:r>
              <a:rPr lang="en-US" altLang="ko-KR" sz="2000" dirty="0">
                <a:solidFill>
                  <a:schemeClr val="tx1">
                    <a:lumMod val="85000"/>
                    <a:lumOff val="15000"/>
                  </a:schemeClr>
                </a:solidFill>
                <a:latin typeface="Arial" panose="020B0604020202020204" pitchFamily="34" charset="0"/>
              </a:rPr>
              <a:t>Prevention of secondary accidents</a:t>
            </a:r>
            <a:endParaRPr lang="en-US" altLang="ko-KR" sz="2000" i="0" u="none" strike="noStrike" dirty="0">
              <a:solidFill>
                <a:schemeClr val="tx1">
                  <a:lumMod val="85000"/>
                  <a:lumOff val="15000"/>
                </a:schemeClr>
              </a:solidFill>
              <a:latin typeface="Arial" panose="020B0604020202020204" pitchFamily="34" charset="0"/>
            </a:endParaRPr>
          </a:p>
        </p:txBody>
      </p:sp>
      <p:grpSp>
        <p:nvGrpSpPr>
          <p:cNvPr id="9" name="그룹 8">
            <a:extLst>
              <a:ext uri="{FF2B5EF4-FFF2-40B4-BE49-F238E27FC236}">
                <a16:creationId xmlns:a16="http://schemas.microsoft.com/office/drawing/2014/main" id="{E6EF79CE-3B7D-43F8-A91E-4F4C96E7B826}"/>
              </a:ext>
            </a:extLst>
          </p:cNvPr>
          <p:cNvGrpSpPr/>
          <p:nvPr/>
        </p:nvGrpSpPr>
        <p:grpSpPr>
          <a:xfrm>
            <a:off x="897076" y="4284806"/>
            <a:ext cx="3290476" cy="2007627"/>
            <a:chOff x="1093303" y="1477521"/>
            <a:chExt cx="3518453" cy="2034955"/>
          </a:xfrm>
        </p:grpSpPr>
        <p:pic>
          <p:nvPicPr>
            <p:cNvPr id="10" name="그림 9">
              <a:extLst>
                <a:ext uri="{FF2B5EF4-FFF2-40B4-BE49-F238E27FC236}">
                  <a16:creationId xmlns:a16="http://schemas.microsoft.com/office/drawing/2014/main" id="{26F6067B-3DE5-46F5-BD40-AA2BAFC4575F}"/>
                </a:ext>
              </a:extLst>
            </p:cNvPr>
            <p:cNvPicPr>
              <a:picLocks noChangeAspect="1"/>
            </p:cNvPicPr>
            <p:nvPr/>
          </p:nvPicPr>
          <p:blipFill rotWithShape="1">
            <a:blip r:embed="rId3"/>
            <a:srcRect l="29429" t="30725" r="33641" b="31304"/>
            <a:stretch/>
          </p:blipFill>
          <p:spPr>
            <a:xfrm>
              <a:off x="1093303" y="1477521"/>
              <a:ext cx="3518453" cy="2034955"/>
            </a:xfrm>
            <a:prstGeom prst="rect">
              <a:avLst/>
            </a:prstGeom>
          </p:spPr>
        </p:pic>
        <p:sp>
          <p:nvSpPr>
            <p:cNvPr id="11" name="직사각형 10">
              <a:extLst>
                <a:ext uri="{FF2B5EF4-FFF2-40B4-BE49-F238E27FC236}">
                  <a16:creationId xmlns:a16="http://schemas.microsoft.com/office/drawing/2014/main" id="{B7B2C31D-DB8E-43AC-A163-B92FBB64E961}"/>
                </a:ext>
              </a:extLst>
            </p:cNvPr>
            <p:cNvSpPr/>
            <p:nvPr/>
          </p:nvSpPr>
          <p:spPr>
            <a:xfrm>
              <a:off x="2991679" y="2196548"/>
              <a:ext cx="278296" cy="1133061"/>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ko-KR" altLang="en-US"/>
            </a:p>
          </p:txBody>
        </p:sp>
      </p:grpSp>
      <p:grpSp>
        <p:nvGrpSpPr>
          <p:cNvPr id="12" name="그룹 11">
            <a:extLst>
              <a:ext uri="{FF2B5EF4-FFF2-40B4-BE49-F238E27FC236}">
                <a16:creationId xmlns:a16="http://schemas.microsoft.com/office/drawing/2014/main" id="{60BDBB33-FA61-4D72-9692-6BD7C70E9D34}"/>
              </a:ext>
            </a:extLst>
          </p:cNvPr>
          <p:cNvGrpSpPr/>
          <p:nvPr/>
        </p:nvGrpSpPr>
        <p:grpSpPr>
          <a:xfrm>
            <a:off x="4550836" y="4284805"/>
            <a:ext cx="2928679" cy="1778534"/>
            <a:chOff x="1660666" y="3894316"/>
            <a:chExt cx="3657353" cy="1906860"/>
          </a:xfrm>
        </p:grpSpPr>
        <p:pic>
          <p:nvPicPr>
            <p:cNvPr id="15" name="그림 14">
              <a:extLst>
                <a:ext uri="{FF2B5EF4-FFF2-40B4-BE49-F238E27FC236}">
                  <a16:creationId xmlns:a16="http://schemas.microsoft.com/office/drawing/2014/main" id="{1802D5E2-96ED-4982-85B0-4686604CAEB3}"/>
                </a:ext>
              </a:extLst>
            </p:cNvPr>
            <p:cNvPicPr>
              <a:picLocks noChangeAspect="1"/>
            </p:cNvPicPr>
            <p:nvPr/>
          </p:nvPicPr>
          <p:blipFill rotWithShape="1">
            <a:blip r:embed="rId4"/>
            <a:srcRect l="22866" t="28130" r="28750" b="28130"/>
            <a:stretch/>
          </p:blipFill>
          <p:spPr>
            <a:xfrm>
              <a:off x="1660666" y="3894316"/>
              <a:ext cx="3657353" cy="1906860"/>
            </a:xfrm>
            <a:prstGeom prst="rect">
              <a:avLst/>
            </a:prstGeom>
          </p:spPr>
        </p:pic>
        <p:sp>
          <p:nvSpPr>
            <p:cNvPr id="16" name="직사각형 15">
              <a:extLst>
                <a:ext uri="{FF2B5EF4-FFF2-40B4-BE49-F238E27FC236}">
                  <a16:creationId xmlns:a16="http://schemas.microsoft.com/office/drawing/2014/main" id="{3DFA3735-1484-4670-8FA7-6C74F4F5D6D5}"/>
                </a:ext>
              </a:extLst>
            </p:cNvPr>
            <p:cNvSpPr/>
            <p:nvPr/>
          </p:nvSpPr>
          <p:spPr>
            <a:xfrm>
              <a:off x="1660666" y="4694662"/>
              <a:ext cx="3657353" cy="1106513"/>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ko-KR" altLang="en-US" dirty="0"/>
            </a:p>
          </p:txBody>
        </p:sp>
      </p:grpSp>
      <p:grpSp>
        <p:nvGrpSpPr>
          <p:cNvPr id="17" name="그룹 16">
            <a:extLst>
              <a:ext uri="{FF2B5EF4-FFF2-40B4-BE49-F238E27FC236}">
                <a16:creationId xmlns:a16="http://schemas.microsoft.com/office/drawing/2014/main" id="{8207EF54-9478-41B8-9F9D-73520D523A02}"/>
              </a:ext>
            </a:extLst>
          </p:cNvPr>
          <p:cNvGrpSpPr/>
          <p:nvPr/>
        </p:nvGrpSpPr>
        <p:grpSpPr>
          <a:xfrm>
            <a:off x="8004449" y="4284805"/>
            <a:ext cx="3371764" cy="1778534"/>
            <a:chOff x="6539593" y="1507745"/>
            <a:chExt cx="3913254" cy="1861053"/>
          </a:xfrm>
        </p:grpSpPr>
        <p:pic>
          <p:nvPicPr>
            <p:cNvPr id="18" name="그림 17">
              <a:extLst>
                <a:ext uri="{FF2B5EF4-FFF2-40B4-BE49-F238E27FC236}">
                  <a16:creationId xmlns:a16="http://schemas.microsoft.com/office/drawing/2014/main" id="{AE72A322-4FAD-4FEB-B8BE-D0AF7601B87A}"/>
                </a:ext>
              </a:extLst>
            </p:cNvPr>
            <p:cNvPicPr>
              <a:picLocks noChangeAspect="1"/>
            </p:cNvPicPr>
            <p:nvPr/>
          </p:nvPicPr>
          <p:blipFill rotWithShape="1">
            <a:blip r:embed="rId5"/>
            <a:srcRect l="21448" t="29419" r="203" b="6429"/>
            <a:stretch/>
          </p:blipFill>
          <p:spPr>
            <a:xfrm>
              <a:off x="6539593" y="1507745"/>
              <a:ext cx="3913254" cy="1852088"/>
            </a:xfrm>
            <a:prstGeom prst="rect">
              <a:avLst/>
            </a:prstGeom>
          </p:spPr>
        </p:pic>
        <p:sp>
          <p:nvSpPr>
            <p:cNvPr id="19" name="직사각형 18">
              <a:extLst>
                <a:ext uri="{FF2B5EF4-FFF2-40B4-BE49-F238E27FC236}">
                  <a16:creationId xmlns:a16="http://schemas.microsoft.com/office/drawing/2014/main" id="{CFF79407-18F3-47EF-B307-2EF0D555425A}"/>
                </a:ext>
              </a:extLst>
            </p:cNvPr>
            <p:cNvSpPr/>
            <p:nvPr/>
          </p:nvSpPr>
          <p:spPr>
            <a:xfrm>
              <a:off x="9260540" y="3050551"/>
              <a:ext cx="1156447" cy="318247"/>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ko-KR" altLang="en-US" dirty="0"/>
            </a:p>
          </p:txBody>
        </p:sp>
      </p:grpSp>
    </p:spTree>
    <p:extLst>
      <p:ext uri="{BB962C8B-B14F-4D97-AF65-F5344CB8AC3E}">
        <p14:creationId xmlns:p14="http://schemas.microsoft.com/office/powerpoint/2010/main" val="4010424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50FCB0A7-BDED-4690-9F99-7DB89C9DA9D9}"/>
              </a:ext>
            </a:extLst>
          </p:cNvPr>
          <p:cNvSpPr/>
          <p:nvPr/>
        </p:nvSpPr>
        <p:spPr>
          <a:xfrm>
            <a:off x="0" y="0"/>
            <a:ext cx="12192000" cy="6858000"/>
          </a:xfrm>
          <a:prstGeom prst="rect">
            <a:avLst/>
          </a:prstGeom>
          <a:solidFill>
            <a:srgbClr val="93C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모서리가 둥근 직사각형 5">
            <a:extLst>
              <a:ext uri="{FF2B5EF4-FFF2-40B4-BE49-F238E27FC236}">
                <a16:creationId xmlns:a16="http://schemas.microsoft.com/office/drawing/2014/main" id="{A583BC40-B9B5-4F76-8FEB-656C3ADF5948}"/>
              </a:ext>
            </a:extLst>
          </p:cNvPr>
          <p:cNvSpPr/>
          <p:nvPr/>
        </p:nvSpPr>
        <p:spPr>
          <a:xfrm>
            <a:off x="222421" y="252037"/>
            <a:ext cx="11747157" cy="6353926"/>
          </a:xfrm>
          <a:prstGeom prst="rect">
            <a:avLst/>
          </a:prstGeom>
          <a:solidFill>
            <a:schemeClr val="bg1"/>
          </a:solidFill>
          <a:ln w="9525">
            <a:noFill/>
          </a:ln>
          <a:effectLst>
            <a:outerShdw dist="1270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latinLnBrk="0">
              <a:lnSpc>
                <a:spcPct val="150000"/>
              </a:lnSpc>
              <a:defRPr/>
            </a:pPr>
            <a:endParaRPr lang="ko-KR" altLang="en-US" sz="3600" kern="0" dirty="0">
              <a:solidFill>
                <a:prstClr val="white">
                  <a:lumMod val="75000"/>
                </a:prstClr>
              </a:solidFill>
            </a:endParaRPr>
          </a:p>
        </p:txBody>
      </p:sp>
      <p:sp>
        <p:nvSpPr>
          <p:cNvPr id="24" name="TextBox 23">
            <a:extLst>
              <a:ext uri="{FF2B5EF4-FFF2-40B4-BE49-F238E27FC236}">
                <a16:creationId xmlns:a16="http://schemas.microsoft.com/office/drawing/2014/main" id="{F33A811A-8957-48C9-8F75-FFAA312C8E7E}"/>
              </a:ext>
            </a:extLst>
          </p:cNvPr>
          <p:cNvSpPr txBox="1"/>
          <p:nvPr/>
        </p:nvSpPr>
        <p:spPr>
          <a:xfrm>
            <a:off x="3882689" y="3283192"/>
            <a:ext cx="3235273" cy="707886"/>
          </a:xfrm>
          <a:prstGeom prst="rect">
            <a:avLst/>
          </a:prstGeom>
          <a:noFill/>
        </p:spPr>
        <p:txBody>
          <a:bodyPr wrap="square">
            <a:spAutoFit/>
          </a:bodyPr>
          <a:lstStyle/>
          <a:p>
            <a:pPr latinLnBrk="0">
              <a:defRPr/>
            </a:pPr>
            <a:r>
              <a:rPr lang="en-US" altLang="ko-KR" sz="4000" b="1" kern="0" dirty="0">
                <a:ln w="3175">
                  <a:noFill/>
                </a:ln>
              </a:rPr>
              <a:t>Thank you</a:t>
            </a:r>
            <a:endParaRPr lang="en-US" altLang="ko-KR" sz="900" kern="0" dirty="0"/>
          </a:p>
        </p:txBody>
      </p:sp>
      <p:grpSp>
        <p:nvGrpSpPr>
          <p:cNvPr id="15" name="그룹 1001">
            <a:extLst>
              <a:ext uri="{FF2B5EF4-FFF2-40B4-BE49-F238E27FC236}">
                <a16:creationId xmlns:a16="http://schemas.microsoft.com/office/drawing/2014/main" id="{746EF231-769E-4DF3-BEF5-2C5536F9135E}"/>
              </a:ext>
            </a:extLst>
          </p:cNvPr>
          <p:cNvGrpSpPr/>
          <p:nvPr/>
        </p:nvGrpSpPr>
        <p:grpSpPr>
          <a:xfrm>
            <a:off x="6576900" y="1756230"/>
            <a:ext cx="2247786" cy="2850724"/>
            <a:chOff x="1873871" y="1467912"/>
            <a:chExt cx="2455881" cy="3202645"/>
          </a:xfrm>
        </p:grpSpPr>
        <p:pic>
          <p:nvPicPr>
            <p:cNvPr id="16" name="Object 2">
              <a:extLst>
                <a:ext uri="{FF2B5EF4-FFF2-40B4-BE49-F238E27FC236}">
                  <a16:creationId xmlns:a16="http://schemas.microsoft.com/office/drawing/2014/main" id="{45D08E05-6FF5-479C-A0B9-94244A446FE0}"/>
                </a:ext>
              </a:extLst>
            </p:cNvPr>
            <p:cNvPicPr>
              <a:picLocks noChangeAspect="1"/>
            </p:cNvPicPr>
            <p:nvPr/>
          </p:nvPicPr>
          <p:blipFill>
            <a:blip r:embed="rId3" cstate="print"/>
            <a:stretch>
              <a:fillRect/>
            </a:stretch>
          </p:blipFill>
          <p:spPr>
            <a:xfrm>
              <a:off x="1873871" y="1467912"/>
              <a:ext cx="2455881" cy="3202645"/>
            </a:xfrm>
            <a:prstGeom prst="rect">
              <a:avLst/>
            </a:prstGeom>
          </p:spPr>
        </p:pic>
      </p:grpSp>
    </p:spTree>
    <p:extLst>
      <p:ext uri="{BB962C8B-B14F-4D97-AF65-F5344CB8AC3E}">
        <p14:creationId xmlns:p14="http://schemas.microsoft.com/office/powerpoint/2010/main" val="1736839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4547908-0173-492C-8E07-F7437D648759}"/>
              </a:ext>
            </a:extLst>
          </p:cNvPr>
          <p:cNvSpPr/>
          <p:nvPr/>
        </p:nvSpPr>
        <p:spPr>
          <a:xfrm>
            <a:off x="0" y="0"/>
            <a:ext cx="12192000" cy="6858000"/>
          </a:xfrm>
          <a:prstGeom prst="rect">
            <a:avLst/>
          </a:prstGeom>
          <a:solidFill>
            <a:srgbClr val="93C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ADA899EA-5290-4466-9CDB-D71C1B2EDCFA}"/>
              </a:ext>
            </a:extLst>
          </p:cNvPr>
          <p:cNvSpPr/>
          <p:nvPr/>
        </p:nvSpPr>
        <p:spPr>
          <a:xfrm>
            <a:off x="0" y="0"/>
            <a:ext cx="12192000" cy="3429000"/>
          </a:xfrm>
          <a:prstGeom prst="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lnSpc>
                <a:spcPct val="150000"/>
              </a:lnSpc>
              <a:defRPr/>
            </a:pPr>
            <a:endParaRPr lang="ko-KR" altLang="en-US" sz="7200" kern="0" dirty="0">
              <a:solidFill>
                <a:prstClr val="white"/>
              </a:solidFill>
            </a:endParaRPr>
          </a:p>
        </p:txBody>
      </p:sp>
      <p:sp>
        <p:nvSpPr>
          <p:cNvPr id="7" name="모서리가 둥근 직사각형 5">
            <a:extLst>
              <a:ext uri="{FF2B5EF4-FFF2-40B4-BE49-F238E27FC236}">
                <a16:creationId xmlns:a16="http://schemas.microsoft.com/office/drawing/2014/main" id="{978B0B98-AD96-4F4D-A1D3-E344E7E3ADFB}"/>
              </a:ext>
            </a:extLst>
          </p:cNvPr>
          <p:cNvSpPr/>
          <p:nvPr/>
        </p:nvSpPr>
        <p:spPr>
          <a:xfrm>
            <a:off x="222422" y="252037"/>
            <a:ext cx="11747157" cy="6353926"/>
          </a:xfrm>
          <a:prstGeom prst="rect">
            <a:avLst/>
          </a:prstGeom>
          <a:solidFill>
            <a:schemeClr val="bg1"/>
          </a:solidFill>
          <a:ln w="9525">
            <a:noFill/>
          </a:ln>
          <a:effectLst>
            <a:outerShdw dist="1270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latinLnBrk="0">
              <a:lnSpc>
                <a:spcPct val="150000"/>
              </a:lnSpc>
              <a:defRPr/>
            </a:pPr>
            <a:endParaRPr lang="ko-KR" altLang="en-US" sz="3600" kern="0" dirty="0">
              <a:solidFill>
                <a:prstClr val="white">
                  <a:lumMod val="75000"/>
                </a:prstClr>
              </a:solidFill>
            </a:endParaRPr>
          </a:p>
        </p:txBody>
      </p:sp>
      <p:sp>
        <p:nvSpPr>
          <p:cNvPr id="5" name="직사각형 4">
            <a:extLst>
              <a:ext uri="{FF2B5EF4-FFF2-40B4-BE49-F238E27FC236}">
                <a16:creationId xmlns:a16="http://schemas.microsoft.com/office/drawing/2014/main" id="{233A5D9B-09E6-4FBC-A1DC-5C7DA9D9136A}"/>
              </a:ext>
            </a:extLst>
          </p:cNvPr>
          <p:cNvSpPr/>
          <p:nvPr/>
        </p:nvSpPr>
        <p:spPr>
          <a:xfrm>
            <a:off x="512467" y="4496687"/>
            <a:ext cx="11327839" cy="1755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lnSpc>
                <a:spcPct val="150000"/>
              </a:lnSpc>
              <a:spcBef>
                <a:spcPts val="0"/>
              </a:spcBef>
              <a:spcAft>
                <a:spcPts val="0"/>
              </a:spcAft>
            </a:pPr>
            <a:r>
              <a:rPr lang="en-US" altLang="ko-KR" sz="2500" b="0" i="0" u="none" strike="noStrike" dirty="0">
                <a:solidFill>
                  <a:srgbClr val="404040"/>
                </a:solidFill>
                <a:effectLst/>
                <a:latin typeface="Arial" panose="020B0604020202020204" pitchFamily="34" charset="0"/>
              </a:rPr>
              <a:t>It is a smart IoT system that detects the </a:t>
            </a:r>
            <a:r>
              <a:rPr lang="en-US" altLang="ko-KR" sz="2500" b="1" i="0" u="none" strike="noStrike" dirty="0">
                <a:solidFill>
                  <a:srgbClr val="FFCB25"/>
                </a:solidFill>
                <a:effectLst/>
                <a:latin typeface="Arial" panose="020B0604020202020204" pitchFamily="34" charset="0"/>
              </a:rPr>
              <a:t>risk of the working environment</a:t>
            </a:r>
            <a:r>
              <a:rPr lang="en-US" altLang="ko-KR" sz="2500" b="1" i="0" u="none" strike="noStrike" dirty="0">
                <a:solidFill>
                  <a:srgbClr val="404040"/>
                </a:solidFill>
                <a:effectLst/>
                <a:latin typeface="Arial" panose="020B0604020202020204" pitchFamily="34" charset="0"/>
              </a:rPr>
              <a:t> </a:t>
            </a:r>
            <a:br>
              <a:rPr lang="en-US" altLang="ko-KR" sz="2500" b="0" i="0" u="none" strike="noStrike" dirty="0">
                <a:solidFill>
                  <a:srgbClr val="404040"/>
                </a:solidFill>
                <a:effectLst/>
                <a:latin typeface="Arial" panose="020B0604020202020204" pitchFamily="34" charset="0"/>
              </a:rPr>
            </a:br>
            <a:r>
              <a:rPr lang="en-US" altLang="ko-KR" sz="2500" b="0" i="0" u="none" strike="noStrike" dirty="0">
                <a:solidFill>
                  <a:srgbClr val="404040"/>
                </a:solidFill>
                <a:effectLst/>
                <a:latin typeface="Arial" panose="020B0604020202020204" pitchFamily="34" charset="0"/>
              </a:rPr>
              <a:t>and monitors it in real time to </a:t>
            </a:r>
            <a:r>
              <a:rPr lang="en-US" altLang="ko-KR" sz="2500" b="1" u="none" strike="noStrike" dirty="0">
                <a:solidFill>
                  <a:srgbClr val="CCCF4D"/>
                </a:solidFill>
                <a:effectLst/>
                <a:latin typeface="Arial" panose="020B0604020202020204" pitchFamily="34" charset="0"/>
              </a:rPr>
              <a:t>prevent safety accidents</a:t>
            </a:r>
            <a:endParaRPr lang="ko-KR" altLang="en-US" sz="2500" b="1" dirty="0">
              <a:solidFill>
                <a:prstClr val="black">
                  <a:lumMod val="50000"/>
                  <a:lumOff val="50000"/>
                </a:prstClr>
              </a:solidFill>
            </a:endParaRPr>
          </a:p>
        </p:txBody>
      </p:sp>
      <p:pic>
        <p:nvPicPr>
          <p:cNvPr id="8" name="Picture 2">
            <a:extLst>
              <a:ext uri="{FF2B5EF4-FFF2-40B4-BE49-F238E27FC236}">
                <a16:creationId xmlns:a16="http://schemas.microsoft.com/office/drawing/2014/main" id="{0792A6DB-72BB-435F-9D96-B90F6CD6F7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8311" y="2167319"/>
            <a:ext cx="1755306" cy="17553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a:extLst>
              <a:ext uri="{FF2B5EF4-FFF2-40B4-BE49-F238E27FC236}">
                <a16:creationId xmlns:a16="http://schemas.microsoft.com/office/drawing/2014/main" id="{DEA8621D-FB44-408B-9593-E78CB01202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94089" y="2167319"/>
            <a:ext cx="1879600" cy="1879600"/>
          </a:xfrm>
          <a:prstGeom prst="rect">
            <a:avLst/>
          </a:prstGeom>
          <a:noFill/>
          <a:extLst>
            <a:ext uri="{909E8E84-426E-40DD-AFC4-6F175D3DCCD1}">
              <a14:hiddenFill xmlns:a14="http://schemas.microsoft.com/office/drawing/2010/main">
                <a:solidFill>
                  <a:srgbClr val="FFFFFF"/>
                </a:solidFill>
              </a14:hiddenFill>
            </a:ext>
          </a:extLst>
        </p:spPr>
      </p:pic>
      <p:sp>
        <p:nvSpPr>
          <p:cNvPr id="10" name="L 도형 9">
            <a:extLst>
              <a:ext uri="{FF2B5EF4-FFF2-40B4-BE49-F238E27FC236}">
                <a16:creationId xmlns:a16="http://schemas.microsoft.com/office/drawing/2014/main" id="{A9DF2DCC-86A5-46AE-9B66-062C0477758D}"/>
              </a:ext>
            </a:extLst>
          </p:cNvPr>
          <p:cNvSpPr/>
          <p:nvPr/>
        </p:nvSpPr>
        <p:spPr>
          <a:xfrm rot="13376827">
            <a:off x="4096579" y="2850592"/>
            <a:ext cx="574783" cy="600495"/>
          </a:xfrm>
          <a:prstGeom prst="corner">
            <a:avLst>
              <a:gd name="adj1" fmla="val 21052"/>
              <a:gd name="adj2" fmla="val 2016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6">
                  <a:lumMod val="60000"/>
                  <a:lumOff val="40000"/>
                </a:schemeClr>
              </a:solidFill>
            </a:endParaRPr>
          </a:p>
        </p:txBody>
      </p:sp>
      <p:sp>
        <p:nvSpPr>
          <p:cNvPr id="11" name="L 도형 10">
            <a:extLst>
              <a:ext uri="{FF2B5EF4-FFF2-40B4-BE49-F238E27FC236}">
                <a16:creationId xmlns:a16="http://schemas.microsoft.com/office/drawing/2014/main" id="{7F8EB6AC-67AD-4E26-A1F0-625C30EA1760}"/>
              </a:ext>
            </a:extLst>
          </p:cNvPr>
          <p:cNvSpPr/>
          <p:nvPr/>
        </p:nvSpPr>
        <p:spPr>
          <a:xfrm rot="13376827">
            <a:off x="7314054" y="2850591"/>
            <a:ext cx="574783" cy="600495"/>
          </a:xfrm>
          <a:prstGeom prst="corner">
            <a:avLst>
              <a:gd name="adj1" fmla="val 21052"/>
              <a:gd name="adj2" fmla="val 2016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6">
                  <a:lumMod val="60000"/>
                  <a:lumOff val="40000"/>
                </a:schemeClr>
              </a:solidFill>
            </a:endParaRPr>
          </a:p>
        </p:txBody>
      </p:sp>
      <p:pic>
        <p:nvPicPr>
          <p:cNvPr id="12" name="Picture 8" descr="System monitoring icon Royalty Free Vector Image">
            <a:extLst>
              <a:ext uri="{FF2B5EF4-FFF2-40B4-BE49-F238E27FC236}">
                <a16:creationId xmlns:a16="http://schemas.microsoft.com/office/drawing/2014/main" id="{1CF1E58E-0205-46F7-A86C-386E0C3D604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7963"/>
          <a:stretch/>
        </p:blipFill>
        <p:spPr bwMode="auto">
          <a:xfrm>
            <a:off x="5108818" y="2070099"/>
            <a:ext cx="2087247" cy="19780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2EBDA8A-3228-48EE-89EE-490848DE0BCE}"/>
              </a:ext>
            </a:extLst>
          </p:cNvPr>
          <p:cNvSpPr txBox="1"/>
          <p:nvPr/>
        </p:nvSpPr>
        <p:spPr>
          <a:xfrm>
            <a:off x="1130862" y="424848"/>
            <a:ext cx="5285509" cy="523220"/>
          </a:xfrm>
          <a:prstGeom prst="rect">
            <a:avLst/>
          </a:prstGeom>
          <a:noFill/>
        </p:spPr>
        <p:txBody>
          <a:bodyPr wrap="square" rtlCol="0">
            <a:spAutoFit/>
          </a:bodyPr>
          <a:lstStyle/>
          <a:p>
            <a:r>
              <a:rPr lang="en-US" altLang="ko-KR" sz="2800" b="1" dirty="0"/>
              <a:t>Summary</a:t>
            </a:r>
            <a:endParaRPr lang="ko-KR" altLang="en-US" sz="2800" b="1" dirty="0"/>
          </a:p>
        </p:txBody>
      </p:sp>
      <p:sp>
        <p:nvSpPr>
          <p:cNvPr id="13" name="타원 12">
            <a:extLst>
              <a:ext uri="{FF2B5EF4-FFF2-40B4-BE49-F238E27FC236}">
                <a16:creationId xmlns:a16="http://schemas.microsoft.com/office/drawing/2014/main" id="{20C8B512-F617-4FA9-B929-5A9D849F4C88}"/>
              </a:ext>
            </a:extLst>
          </p:cNvPr>
          <p:cNvSpPr/>
          <p:nvPr/>
        </p:nvSpPr>
        <p:spPr>
          <a:xfrm>
            <a:off x="512467" y="444282"/>
            <a:ext cx="525600" cy="523875"/>
          </a:xfrm>
          <a:prstGeom prst="ellipse">
            <a:avLst/>
          </a:prstGeom>
          <a:solidFill>
            <a:srgbClr val="92CAED"/>
          </a:solidFill>
          <a:ln w="25400">
            <a:solidFill>
              <a:srgbClr val="412A44"/>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90000" rtlCol="0" anchor="ctr"/>
          <a:lstStyle/>
          <a:p>
            <a:pPr algn="ctr" latinLnBrk="0">
              <a:defRPr/>
            </a:pPr>
            <a:r>
              <a:rPr lang="en-US" altLang="ko-KR" sz="2800" b="1" kern="0" dirty="0">
                <a:ln w="9525">
                  <a:solidFill>
                    <a:srgbClr val="412A44"/>
                  </a:solidFill>
                </a:ln>
                <a:solidFill>
                  <a:prstClr val="white"/>
                </a:solidFill>
                <a:latin typeface="+mj-lt"/>
                <a:ea typeface="야놀자 야체 B" panose="02020603020101020101" pitchFamily="18" charset="-127"/>
              </a:rPr>
              <a:t>01</a:t>
            </a:r>
          </a:p>
        </p:txBody>
      </p:sp>
    </p:spTree>
    <p:extLst>
      <p:ext uri="{BB962C8B-B14F-4D97-AF65-F5344CB8AC3E}">
        <p14:creationId xmlns:p14="http://schemas.microsoft.com/office/powerpoint/2010/main" val="2133225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4547908-0173-492C-8E07-F7437D648759}"/>
              </a:ext>
            </a:extLst>
          </p:cNvPr>
          <p:cNvSpPr/>
          <p:nvPr/>
        </p:nvSpPr>
        <p:spPr>
          <a:xfrm>
            <a:off x="0" y="0"/>
            <a:ext cx="12192000" cy="6858000"/>
          </a:xfrm>
          <a:prstGeom prst="rect">
            <a:avLst/>
          </a:prstGeom>
          <a:solidFill>
            <a:srgbClr val="93C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ADA899EA-5290-4466-9CDB-D71C1B2EDCFA}"/>
              </a:ext>
            </a:extLst>
          </p:cNvPr>
          <p:cNvSpPr/>
          <p:nvPr/>
        </p:nvSpPr>
        <p:spPr>
          <a:xfrm>
            <a:off x="0" y="0"/>
            <a:ext cx="12192000" cy="3429000"/>
          </a:xfrm>
          <a:prstGeom prst="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lnSpc>
                <a:spcPct val="150000"/>
              </a:lnSpc>
              <a:defRPr/>
            </a:pPr>
            <a:endParaRPr lang="ko-KR" altLang="en-US" sz="7200" kern="0" dirty="0">
              <a:solidFill>
                <a:prstClr val="white"/>
              </a:solidFill>
            </a:endParaRPr>
          </a:p>
        </p:txBody>
      </p:sp>
      <p:sp>
        <p:nvSpPr>
          <p:cNvPr id="7" name="모서리가 둥근 직사각형 5">
            <a:extLst>
              <a:ext uri="{FF2B5EF4-FFF2-40B4-BE49-F238E27FC236}">
                <a16:creationId xmlns:a16="http://schemas.microsoft.com/office/drawing/2014/main" id="{978B0B98-AD96-4F4D-A1D3-E344E7E3ADFB}"/>
              </a:ext>
            </a:extLst>
          </p:cNvPr>
          <p:cNvSpPr/>
          <p:nvPr/>
        </p:nvSpPr>
        <p:spPr>
          <a:xfrm>
            <a:off x="222422" y="252037"/>
            <a:ext cx="11747157" cy="6353926"/>
          </a:xfrm>
          <a:prstGeom prst="rect">
            <a:avLst/>
          </a:prstGeom>
          <a:solidFill>
            <a:schemeClr val="bg1"/>
          </a:solidFill>
          <a:ln w="9525">
            <a:noFill/>
          </a:ln>
          <a:effectLst>
            <a:outerShdw dist="1270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latinLnBrk="0">
              <a:lnSpc>
                <a:spcPct val="150000"/>
              </a:lnSpc>
              <a:defRPr/>
            </a:pPr>
            <a:endParaRPr lang="ko-KR" altLang="en-US" sz="3600" kern="0" dirty="0">
              <a:solidFill>
                <a:prstClr val="white">
                  <a:lumMod val="75000"/>
                </a:prstClr>
              </a:solidFill>
            </a:endParaRPr>
          </a:p>
        </p:txBody>
      </p:sp>
      <p:sp>
        <p:nvSpPr>
          <p:cNvPr id="3" name="TextBox 2">
            <a:extLst>
              <a:ext uri="{FF2B5EF4-FFF2-40B4-BE49-F238E27FC236}">
                <a16:creationId xmlns:a16="http://schemas.microsoft.com/office/drawing/2014/main" id="{62EBDA8A-3228-48EE-89EE-490848DE0BCE}"/>
              </a:ext>
            </a:extLst>
          </p:cNvPr>
          <p:cNvSpPr txBox="1"/>
          <p:nvPr/>
        </p:nvSpPr>
        <p:spPr>
          <a:xfrm>
            <a:off x="1130862" y="424848"/>
            <a:ext cx="5285509" cy="523220"/>
          </a:xfrm>
          <a:prstGeom prst="rect">
            <a:avLst/>
          </a:prstGeom>
          <a:noFill/>
        </p:spPr>
        <p:txBody>
          <a:bodyPr wrap="square" rtlCol="0">
            <a:spAutoFit/>
          </a:bodyPr>
          <a:lstStyle/>
          <a:p>
            <a:r>
              <a:rPr lang="en-US" altLang="ko-KR" sz="2800" b="1" dirty="0"/>
              <a:t>Background</a:t>
            </a:r>
            <a:endParaRPr lang="ko-KR" altLang="en-US" sz="2800" b="1" dirty="0"/>
          </a:p>
        </p:txBody>
      </p:sp>
      <p:sp>
        <p:nvSpPr>
          <p:cNvPr id="13" name="타원 12">
            <a:extLst>
              <a:ext uri="{FF2B5EF4-FFF2-40B4-BE49-F238E27FC236}">
                <a16:creationId xmlns:a16="http://schemas.microsoft.com/office/drawing/2014/main" id="{20C8B512-F617-4FA9-B929-5A9D849F4C88}"/>
              </a:ext>
            </a:extLst>
          </p:cNvPr>
          <p:cNvSpPr/>
          <p:nvPr/>
        </p:nvSpPr>
        <p:spPr>
          <a:xfrm>
            <a:off x="512467" y="444282"/>
            <a:ext cx="525600" cy="523875"/>
          </a:xfrm>
          <a:prstGeom prst="ellipse">
            <a:avLst/>
          </a:prstGeom>
          <a:solidFill>
            <a:srgbClr val="92CAED"/>
          </a:solidFill>
          <a:ln w="25400">
            <a:solidFill>
              <a:srgbClr val="412A44"/>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90000" rtlCol="0" anchor="ctr"/>
          <a:lstStyle/>
          <a:p>
            <a:pPr algn="ctr" latinLnBrk="0">
              <a:defRPr/>
            </a:pPr>
            <a:r>
              <a:rPr lang="en-US" altLang="ko-KR" sz="2800" b="1" kern="0" dirty="0">
                <a:ln w="9525">
                  <a:solidFill>
                    <a:srgbClr val="412A44"/>
                  </a:solidFill>
                </a:ln>
                <a:solidFill>
                  <a:prstClr val="white"/>
                </a:solidFill>
                <a:latin typeface="+mj-lt"/>
                <a:ea typeface="야놀자 야체 B" panose="02020603020101020101" pitchFamily="18" charset="-127"/>
              </a:rPr>
              <a:t>02</a:t>
            </a:r>
          </a:p>
        </p:txBody>
      </p:sp>
      <p:pic>
        <p:nvPicPr>
          <p:cNvPr id="14" name="Picture 2">
            <a:extLst>
              <a:ext uri="{FF2B5EF4-FFF2-40B4-BE49-F238E27FC236}">
                <a16:creationId xmlns:a16="http://schemas.microsoft.com/office/drawing/2014/main" id="{09077C78-789B-41E7-B946-6F2BB9AD2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76" y="1326475"/>
            <a:ext cx="77343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04070634-74F5-419C-B99E-7EF7E1E133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3076"/>
          <a:stretch/>
        </p:blipFill>
        <p:spPr bwMode="auto">
          <a:xfrm>
            <a:off x="3933823" y="2621876"/>
            <a:ext cx="7886701" cy="12192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0A28391-AA87-42E9-BDF9-7A009B3C9FA5}"/>
              </a:ext>
            </a:extLst>
          </p:cNvPr>
          <p:cNvSpPr txBox="1"/>
          <p:nvPr/>
        </p:nvSpPr>
        <p:spPr>
          <a:xfrm>
            <a:off x="1845832" y="4457717"/>
            <a:ext cx="8780879" cy="1431161"/>
          </a:xfrm>
          <a:prstGeom prst="rect">
            <a:avLst/>
          </a:prstGeom>
          <a:noFill/>
        </p:spPr>
        <p:txBody>
          <a:bodyPr wrap="square" rtlCol="0">
            <a:spAutoFit/>
          </a:bodyPr>
          <a:lstStyle/>
          <a:p>
            <a:pPr algn="ctr">
              <a:spcBef>
                <a:spcPts val="600"/>
              </a:spcBef>
            </a:pPr>
            <a:r>
              <a:rPr lang="en-US" altLang="ko-KR" sz="2400" dirty="0">
                <a:solidFill>
                  <a:srgbClr val="424242"/>
                </a:solidFill>
                <a:latin typeface="-apple-system"/>
              </a:rPr>
              <a:t>    </a:t>
            </a:r>
            <a:r>
              <a:rPr lang="en-US" altLang="ko-KR" sz="2900" dirty="0">
                <a:solidFill>
                  <a:srgbClr val="424242"/>
                </a:solidFill>
                <a:latin typeface="-apple-system"/>
              </a:rPr>
              <a:t>Develop a smart IoT system that can ensure the safety </a:t>
            </a:r>
            <a:br>
              <a:rPr lang="en-US" altLang="ko-KR" sz="2900" dirty="0">
                <a:solidFill>
                  <a:srgbClr val="424242"/>
                </a:solidFill>
                <a:latin typeface="-apple-system"/>
              </a:rPr>
            </a:br>
            <a:r>
              <a:rPr lang="en-US" altLang="ko-KR" sz="2900" dirty="0">
                <a:solidFill>
                  <a:srgbClr val="424242"/>
                </a:solidFill>
                <a:latin typeface="-apple-system"/>
              </a:rPr>
              <a:t>of workers by </a:t>
            </a:r>
            <a:r>
              <a:rPr lang="en-US" altLang="ko-KR" sz="2900" b="1" dirty="0">
                <a:solidFill>
                  <a:srgbClr val="FFCB25"/>
                </a:solidFill>
                <a:latin typeface="-apple-system"/>
              </a:rPr>
              <a:t>monitoring the worker's </a:t>
            </a:r>
            <a:r>
              <a:rPr lang="en-US" altLang="ko-KR" sz="2900" dirty="0">
                <a:solidFill>
                  <a:srgbClr val="424242"/>
                </a:solidFill>
                <a:latin typeface="-apple-system"/>
              </a:rPr>
              <a:t>working environment </a:t>
            </a:r>
            <a:r>
              <a:rPr lang="en-US" altLang="ko-KR" sz="2900" b="1" dirty="0">
                <a:solidFill>
                  <a:srgbClr val="CCCF4D"/>
                </a:solidFill>
                <a:latin typeface="-apple-system"/>
              </a:rPr>
              <a:t>in real time</a:t>
            </a:r>
            <a:endParaRPr lang="ko-KR" altLang="en-US" sz="2900" b="1" dirty="0"/>
          </a:p>
        </p:txBody>
      </p:sp>
      <p:sp>
        <p:nvSpPr>
          <p:cNvPr id="17" name="화살표: 오른쪽 16">
            <a:extLst>
              <a:ext uri="{FF2B5EF4-FFF2-40B4-BE49-F238E27FC236}">
                <a16:creationId xmlns:a16="http://schemas.microsoft.com/office/drawing/2014/main" id="{44778702-E777-4566-81D4-B412AC9BBD5A}"/>
              </a:ext>
            </a:extLst>
          </p:cNvPr>
          <p:cNvSpPr/>
          <p:nvPr/>
        </p:nvSpPr>
        <p:spPr>
          <a:xfrm>
            <a:off x="1707112" y="4529683"/>
            <a:ext cx="469900" cy="418333"/>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38F278F-C088-46BA-ACDD-5E3F87D64933}"/>
              </a:ext>
            </a:extLst>
          </p:cNvPr>
          <p:cNvSpPr txBox="1"/>
          <p:nvPr/>
        </p:nvSpPr>
        <p:spPr>
          <a:xfrm>
            <a:off x="5638800" y="2971800"/>
            <a:ext cx="914400" cy="914400"/>
          </a:xfrm>
          <a:prstGeom prst="rect">
            <a:avLst/>
          </a:prstGeom>
          <a:noFill/>
        </p:spPr>
        <p:txBody>
          <a:bodyPr wrap="square" rtlCol="0">
            <a:spAutoFit/>
          </a:bodyPr>
          <a:lstStyle/>
          <a:p>
            <a:endParaRPr lang="ko-KR" altLang="en-US" dirty="0"/>
          </a:p>
        </p:txBody>
      </p:sp>
      <p:grpSp>
        <p:nvGrpSpPr>
          <p:cNvPr id="19" name="그룹 18">
            <a:extLst>
              <a:ext uri="{FF2B5EF4-FFF2-40B4-BE49-F238E27FC236}">
                <a16:creationId xmlns:a16="http://schemas.microsoft.com/office/drawing/2014/main" id="{F4E375C6-7FE3-4B35-AA7D-C812D1722888}"/>
              </a:ext>
            </a:extLst>
          </p:cNvPr>
          <p:cNvGrpSpPr/>
          <p:nvPr/>
        </p:nvGrpSpPr>
        <p:grpSpPr>
          <a:xfrm>
            <a:off x="8351976" y="1229985"/>
            <a:ext cx="715503" cy="830997"/>
            <a:chOff x="8351976" y="1229985"/>
            <a:chExt cx="715503" cy="830997"/>
          </a:xfrm>
        </p:grpSpPr>
        <p:sp>
          <p:nvSpPr>
            <p:cNvPr id="20" name="TextBox 19">
              <a:extLst>
                <a:ext uri="{FF2B5EF4-FFF2-40B4-BE49-F238E27FC236}">
                  <a16:creationId xmlns:a16="http://schemas.microsoft.com/office/drawing/2014/main" id="{D9D20EDF-2347-4C89-9856-B2A2567650DD}"/>
                </a:ext>
              </a:extLst>
            </p:cNvPr>
            <p:cNvSpPr txBox="1"/>
            <p:nvPr/>
          </p:nvSpPr>
          <p:spPr>
            <a:xfrm rot="553897">
              <a:off x="8351976" y="1229985"/>
              <a:ext cx="482600" cy="830997"/>
            </a:xfrm>
            <a:prstGeom prst="rect">
              <a:avLst/>
            </a:prstGeom>
            <a:noFill/>
          </p:spPr>
          <p:txBody>
            <a:bodyPr wrap="square" rtlCol="0">
              <a:spAutoFit/>
            </a:bodyPr>
            <a:lstStyle/>
            <a:p>
              <a:r>
                <a:rPr lang="en-US" altLang="ko-KR" sz="4800" b="1" dirty="0">
                  <a:solidFill>
                    <a:schemeClr val="accent2"/>
                  </a:solidFill>
                </a:rPr>
                <a:t>!</a:t>
              </a:r>
              <a:r>
                <a:rPr lang="en-US" altLang="ko-KR" dirty="0"/>
                <a:t> </a:t>
              </a:r>
              <a:endParaRPr lang="ko-KR" altLang="en-US" dirty="0"/>
            </a:p>
          </p:txBody>
        </p:sp>
        <p:sp>
          <p:nvSpPr>
            <p:cNvPr id="21" name="TextBox 20">
              <a:extLst>
                <a:ext uri="{FF2B5EF4-FFF2-40B4-BE49-F238E27FC236}">
                  <a16:creationId xmlns:a16="http://schemas.microsoft.com/office/drawing/2014/main" id="{53AEDD65-A661-48EB-B0F4-8D5554F05091}"/>
                </a:ext>
              </a:extLst>
            </p:cNvPr>
            <p:cNvSpPr txBox="1"/>
            <p:nvPr/>
          </p:nvSpPr>
          <p:spPr>
            <a:xfrm rot="946860">
              <a:off x="8584879" y="1305460"/>
              <a:ext cx="482600" cy="646331"/>
            </a:xfrm>
            <a:prstGeom prst="rect">
              <a:avLst/>
            </a:prstGeom>
            <a:noFill/>
          </p:spPr>
          <p:txBody>
            <a:bodyPr wrap="square" rtlCol="0">
              <a:spAutoFit/>
            </a:bodyPr>
            <a:lstStyle/>
            <a:p>
              <a:r>
                <a:rPr lang="en-US" altLang="ko-KR" sz="3600" b="1" dirty="0">
                  <a:solidFill>
                    <a:schemeClr val="accent2"/>
                  </a:solidFill>
                </a:rPr>
                <a:t>!</a:t>
              </a:r>
              <a:r>
                <a:rPr lang="en-US" altLang="ko-KR" dirty="0"/>
                <a:t> </a:t>
              </a:r>
              <a:endParaRPr lang="ko-KR" altLang="en-US" dirty="0"/>
            </a:p>
          </p:txBody>
        </p:sp>
      </p:grpSp>
      <p:grpSp>
        <p:nvGrpSpPr>
          <p:cNvPr id="22" name="그룹 21">
            <a:extLst>
              <a:ext uri="{FF2B5EF4-FFF2-40B4-BE49-F238E27FC236}">
                <a16:creationId xmlns:a16="http://schemas.microsoft.com/office/drawing/2014/main" id="{F70469EB-9BA9-46D0-8CE8-68F0EE3B3064}"/>
              </a:ext>
            </a:extLst>
          </p:cNvPr>
          <p:cNvGrpSpPr/>
          <p:nvPr/>
        </p:nvGrpSpPr>
        <p:grpSpPr>
          <a:xfrm>
            <a:off x="10872657" y="2324279"/>
            <a:ext cx="715503" cy="830997"/>
            <a:chOff x="8351976" y="1229985"/>
            <a:chExt cx="715503" cy="830997"/>
          </a:xfrm>
        </p:grpSpPr>
        <p:sp>
          <p:nvSpPr>
            <p:cNvPr id="23" name="TextBox 22">
              <a:extLst>
                <a:ext uri="{FF2B5EF4-FFF2-40B4-BE49-F238E27FC236}">
                  <a16:creationId xmlns:a16="http://schemas.microsoft.com/office/drawing/2014/main" id="{38714261-A3A7-4F99-9BF1-56FC9C380D2C}"/>
                </a:ext>
              </a:extLst>
            </p:cNvPr>
            <p:cNvSpPr txBox="1"/>
            <p:nvPr/>
          </p:nvSpPr>
          <p:spPr>
            <a:xfrm rot="553897">
              <a:off x="8351976" y="1229985"/>
              <a:ext cx="482600" cy="830997"/>
            </a:xfrm>
            <a:prstGeom prst="rect">
              <a:avLst/>
            </a:prstGeom>
            <a:noFill/>
          </p:spPr>
          <p:txBody>
            <a:bodyPr wrap="square" rtlCol="0">
              <a:spAutoFit/>
            </a:bodyPr>
            <a:lstStyle/>
            <a:p>
              <a:r>
                <a:rPr lang="en-US" altLang="ko-KR" sz="4800" b="1" dirty="0">
                  <a:solidFill>
                    <a:srgbClr val="FF0000"/>
                  </a:solidFill>
                </a:rPr>
                <a:t>!</a:t>
              </a:r>
              <a:r>
                <a:rPr lang="en-US" altLang="ko-KR" dirty="0"/>
                <a:t> </a:t>
              </a:r>
              <a:endParaRPr lang="ko-KR" altLang="en-US" dirty="0"/>
            </a:p>
          </p:txBody>
        </p:sp>
        <p:sp>
          <p:nvSpPr>
            <p:cNvPr id="24" name="TextBox 23">
              <a:extLst>
                <a:ext uri="{FF2B5EF4-FFF2-40B4-BE49-F238E27FC236}">
                  <a16:creationId xmlns:a16="http://schemas.microsoft.com/office/drawing/2014/main" id="{7E9118BB-E518-4778-BF2D-E52C94A23382}"/>
                </a:ext>
              </a:extLst>
            </p:cNvPr>
            <p:cNvSpPr txBox="1"/>
            <p:nvPr/>
          </p:nvSpPr>
          <p:spPr>
            <a:xfrm rot="946860">
              <a:off x="8584879" y="1305460"/>
              <a:ext cx="482600" cy="646331"/>
            </a:xfrm>
            <a:prstGeom prst="rect">
              <a:avLst/>
            </a:prstGeom>
            <a:noFill/>
          </p:spPr>
          <p:txBody>
            <a:bodyPr wrap="square" rtlCol="0">
              <a:spAutoFit/>
            </a:bodyPr>
            <a:lstStyle/>
            <a:p>
              <a:r>
                <a:rPr lang="en-US" altLang="ko-KR" sz="3600" b="1" dirty="0">
                  <a:solidFill>
                    <a:srgbClr val="FF0000"/>
                  </a:solidFill>
                </a:rPr>
                <a:t>!</a:t>
              </a:r>
              <a:r>
                <a:rPr lang="en-US" altLang="ko-KR" dirty="0"/>
                <a:t> </a:t>
              </a:r>
              <a:endParaRPr lang="ko-KR" altLang="en-US" dirty="0"/>
            </a:p>
          </p:txBody>
        </p:sp>
      </p:grpSp>
    </p:spTree>
    <p:extLst>
      <p:ext uri="{BB962C8B-B14F-4D97-AF65-F5344CB8AC3E}">
        <p14:creationId xmlns:p14="http://schemas.microsoft.com/office/powerpoint/2010/main" val="14269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4547908-0173-492C-8E07-F7437D648759}"/>
              </a:ext>
            </a:extLst>
          </p:cNvPr>
          <p:cNvSpPr/>
          <p:nvPr/>
        </p:nvSpPr>
        <p:spPr>
          <a:xfrm>
            <a:off x="0" y="0"/>
            <a:ext cx="12192000" cy="6858000"/>
          </a:xfrm>
          <a:prstGeom prst="rect">
            <a:avLst/>
          </a:prstGeom>
          <a:solidFill>
            <a:srgbClr val="93C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ADA899EA-5290-4466-9CDB-D71C1B2EDCFA}"/>
              </a:ext>
            </a:extLst>
          </p:cNvPr>
          <p:cNvSpPr/>
          <p:nvPr/>
        </p:nvSpPr>
        <p:spPr>
          <a:xfrm>
            <a:off x="0" y="0"/>
            <a:ext cx="12192000" cy="3429000"/>
          </a:xfrm>
          <a:prstGeom prst="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lnSpc>
                <a:spcPct val="150000"/>
              </a:lnSpc>
              <a:defRPr/>
            </a:pPr>
            <a:endParaRPr lang="ko-KR" altLang="en-US" sz="7200" kern="0" dirty="0">
              <a:solidFill>
                <a:prstClr val="white"/>
              </a:solidFill>
            </a:endParaRPr>
          </a:p>
        </p:txBody>
      </p:sp>
      <p:sp>
        <p:nvSpPr>
          <p:cNvPr id="7" name="모서리가 둥근 직사각형 5">
            <a:extLst>
              <a:ext uri="{FF2B5EF4-FFF2-40B4-BE49-F238E27FC236}">
                <a16:creationId xmlns:a16="http://schemas.microsoft.com/office/drawing/2014/main" id="{978B0B98-AD96-4F4D-A1D3-E344E7E3ADFB}"/>
              </a:ext>
            </a:extLst>
          </p:cNvPr>
          <p:cNvSpPr/>
          <p:nvPr/>
        </p:nvSpPr>
        <p:spPr>
          <a:xfrm>
            <a:off x="222422" y="252037"/>
            <a:ext cx="11747157" cy="6353926"/>
          </a:xfrm>
          <a:prstGeom prst="rect">
            <a:avLst/>
          </a:prstGeom>
          <a:solidFill>
            <a:schemeClr val="bg1"/>
          </a:solidFill>
          <a:ln w="9525">
            <a:noFill/>
          </a:ln>
          <a:effectLst>
            <a:outerShdw dist="1270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latinLnBrk="0">
              <a:lnSpc>
                <a:spcPct val="150000"/>
              </a:lnSpc>
              <a:defRPr/>
            </a:pPr>
            <a:endParaRPr lang="ko-KR" altLang="en-US" sz="3600" kern="0" dirty="0">
              <a:solidFill>
                <a:prstClr val="white">
                  <a:lumMod val="75000"/>
                </a:prstClr>
              </a:solidFill>
            </a:endParaRPr>
          </a:p>
        </p:txBody>
      </p:sp>
      <p:sp>
        <p:nvSpPr>
          <p:cNvPr id="3" name="TextBox 2">
            <a:extLst>
              <a:ext uri="{FF2B5EF4-FFF2-40B4-BE49-F238E27FC236}">
                <a16:creationId xmlns:a16="http://schemas.microsoft.com/office/drawing/2014/main" id="{62EBDA8A-3228-48EE-89EE-490848DE0BCE}"/>
              </a:ext>
            </a:extLst>
          </p:cNvPr>
          <p:cNvSpPr txBox="1"/>
          <p:nvPr/>
        </p:nvSpPr>
        <p:spPr>
          <a:xfrm>
            <a:off x="1130862" y="424848"/>
            <a:ext cx="5285509" cy="523220"/>
          </a:xfrm>
          <a:prstGeom prst="rect">
            <a:avLst/>
          </a:prstGeom>
          <a:noFill/>
        </p:spPr>
        <p:txBody>
          <a:bodyPr wrap="square" rtlCol="0">
            <a:spAutoFit/>
          </a:bodyPr>
          <a:lstStyle/>
          <a:p>
            <a:r>
              <a:rPr lang="en-US" altLang="ko-KR" sz="2800" b="1" dirty="0"/>
              <a:t>Main function</a:t>
            </a:r>
            <a:endParaRPr lang="ko-KR" altLang="en-US" sz="2800" b="1" dirty="0"/>
          </a:p>
        </p:txBody>
      </p:sp>
      <p:sp>
        <p:nvSpPr>
          <p:cNvPr id="13" name="타원 12">
            <a:extLst>
              <a:ext uri="{FF2B5EF4-FFF2-40B4-BE49-F238E27FC236}">
                <a16:creationId xmlns:a16="http://schemas.microsoft.com/office/drawing/2014/main" id="{20C8B512-F617-4FA9-B929-5A9D849F4C88}"/>
              </a:ext>
            </a:extLst>
          </p:cNvPr>
          <p:cNvSpPr/>
          <p:nvPr/>
        </p:nvSpPr>
        <p:spPr>
          <a:xfrm>
            <a:off x="512467" y="444282"/>
            <a:ext cx="525600" cy="523875"/>
          </a:xfrm>
          <a:prstGeom prst="ellipse">
            <a:avLst/>
          </a:prstGeom>
          <a:solidFill>
            <a:srgbClr val="92CAED"/>
          </a:solidFill>
          <a:ln w="25400">
            <a:solidFill>
              <a:srgbClr val="412A44"/>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90000" rtlCol="0" anchor="ctr"/>
          <a:lstStyle/>
          <a:p>
            <a:pPr algn="ctr" latinLnBrk="0">
              <a:defRPr/>
            </a:pPr>
            <a:r>
              <a:rPr lang="en-US" altLang="ko-KR" sz="2800" b="1" kern="0" dirty="0">
                <a:ln w="9525">
                  <a:solidFill>
                    <a:srgbClr val="412A44"/>
                  </a:solidFill>
                </a:ln>
                <a:solidFill>
                  <a:prstClr val="white"/>
                </a:solidFill>
                <a:latin typeface="+mj-lt"/>
                <a:ea typeface="야놀자 야체 B" panose="02020603020101020101" pitchFamily="18" charset="-127"/>
              </a:rPr>
              <a:t>03</a:t>
            </a:r>
          </a:p>
        </p:txBody>
      </p:sp>
      <p:sp>
        <p:nvSpPr>
          <p:cNvPr id="25" name="대각선 방향의 모서리가 둥근 사각형 31">
            <a:extLst>
              <a:ext uri="{FF2B5EF4-FFF2-40B4-BE49-F238E27FC236}">
                <a16:creationId xmlns:a16="http://schemas.microsoft.com/office/drawing/2014/main" id="{FD351477-A8A1-40A9-BF17-8B9B09B53C11}"/>
              </a:ext>
            </a:extLst>
          </p:cNvPr>
          <p:cNvSpPr/>
          <p:nvPr/>
        </p:nvSpPr>
        <p:spPr>
          <a:xfrm flipH="1">
            <a:off x="1257681" y="2014563"/>
            <a:ext cx="2859314" cy="2494352"/>
          </a:xfrm>
          <a:prstGeom prst="round2DiagRect">
            <a:avLst>
              <a:gd name="adj1" fmla="val 23031"/>
              <a:gd name="adj2" fmla="val 0"/>
            </a:avLst>
          </a:prstGeom>
          <a:solidFill>
            <a:schemeClr val="bg1"/>
          </a:solidFill>
          <a:ln>
            <a:solidFill>
              <a:srgbClr val="92CAE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직각 삼각형 25">
            <a:extLst>
              <a:ext uri="{FF2B5EF4-FFF2-40B4-BE49-F238E27FC236}">
                <a16:creationId xmlns:a16="http://schemas.microsoft.com/office/drawing/2014/main" id="{043BBA10-0F4A-4B3F-9A4C-CD8C5AC73561}"/>
              </a:ext>
            </a:extLst>
          </p:cNvPr>
          <p:cNvSpPr/>
          <p:nvPr/>
        </p:nvSpPr>
        <p:spPr>
          <a:xfrm rot="5400000">
            <a:off x="1267207" y="2016866"/>
            <a:ext cx="468085" cy="468085"/>
          </a:xfrm>
          <a:prstGeom prst="rtTriangle">
            <a:avLst/>
          </a:prstGeom>
          <a:solidFill>
            <a:srgbClr val="92CAED"/>
          </a:solidFill>
          <a:ln>
            <a:solidFill>
              <a:srgbClr val="92C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직사각형 26">
            <a:extLst>
              <a:ext uri="{FF2B5EF4-FFF2-40B4-BE49-F238E27FC236}">
                <a16:creationId xmlns:a16="http://schemas.microsoft.com/office/drawing/2014/main" id="{82650C69-029C-4BD9-B7D6-CAE9CDA2B52B}"/>
              </a:ext>
            </a:extLst>
          </p:cNvPr>
          <p:cNvSpPr/>
          <p:nvPr/>
        </p:nvSpPr>
        <p:spPr>
          <a:xfrm>
            <a:off x="1267207" y="2014563"/>
            <a:ext cx="348172" cy="276999"/>
          </a:xfrm>
          <a:prstGeom prst="rect">
            <a:avLst/>
          </a:prstGeom>
        </p:spPr>
        <p:txBody>
          <a:bodyPr wrap="none">
            <a:spAutoFit/>
          </a:bodyPr>
          <a:lstStyle/>
          <a:p>
            <a:r>
              <a:rPr lang="en-US" altLang="ko-KR" sz="1200" b="1" dirty="0">
                <a:solidFill>
                  <a:prstClr val="white"/>
                </a:solidFill>
              </a:rPr>
              <a:t>A</a:t>
            </a:r>
            <a:r>
              <a:rPr lang="ko-KR" altLang="en-US" sz="1200" b="1" dirty="0">
                <a:solidFill>
                  <a:prstClr val="white"/>
                </a:solidFill>
              </a:rPr>
              <a:t> </a:t>
            </a:r>
            <a:endParaRPr lang="ko-KR" altLang="en-US" sz="1200" b="1" dirty="0">
              <a:solidFill>
                <a:prstClr val="black"/>
              </a:solidFill>
            </a:endParaRPr>
          </a:p>
        </p:txBody>
      </p:sp>
      <p:sp>
        <p:nvSpPr>
          <p:cNvPr id="28" name="직사각형 27">
            <a:extLst>
              <a:ext uri="{FF2B5EF4-FFF2-40B4-BE49-F238E27FC236}">
                <a16:creationId xmlns:a16="http://schemas.microsoft.com/office/drawing/2014/main" id="{8014A7FC-9417-42DF-82F4-FB94A5A483BE}"/>
              </a:ext>
            </a:extLst>
          </p:cNvPr>
          <p:cNvSpPr/>
          <p:nvPr/>
        </p:nvSpPr>
        <p:spPr>
          <a:xfrm>
            <a:off x="1078925" y="4603555"/>
            <a:ext cx="3288884" cy="1331455"/>
          </a:xfrm>
          <a:prstGeom prst="rect">
            <a:avLst/>
          </a:prstGeom>
        </p:spPr>
        <p:txBody>
          <a:bodyPr wrap="square">
            <a:spAutoFit/>
          </a:bodyPr>
          <a:lstStyle/>
          <a:p>
            <a:pPr algn="ctr">
              <a:lnSpc>
                <a:spcPct val="150000"/>
              </a:lnSpc>
            </a:pPr>
            <a:r>
              <a:rPr lang="en-US" altLang="ko-KR" sz="2000" b="1" dirty="0">
                <a:solidFill>
                  <a:schemeClr val="tx1">
                    <a:lumMod val="85000"/>
                    <a:lumOff val="15000"/>
                  </a:schemeClr>
                </a:solidFill>
              </a:rPr>
              <a:t>Monitoring</a:t>
            </a:r>
          </a:p>
          <a:p>
            <a:pPr algn="ctr">
              <a:lnSpc>
                <a:spcPct val="150000"/>
              </a:lnSpc>
            </a:pPr>
            <a:r>
              <a:rPr lang="en-US" altLang="ko-KR" b="1" dirty="0">
                <a:solidFill>
                  <a:prstClr val="white">
                    <a:lumMod val="50000"/>
                  </a:prstClr>
                </a:solidFill>
              </a:rPr>
              <a:t>Worker and Workspace Monitoring</a:t>
            </a:r>
            <a:endParaRPr lang="ko-KR" altLang="en-US" sz="1100" b="1" dirty="0">
              <a:solidFill>
                <a:prstClr val="white">
                  <a:lumMod val="75000"/>
                </a:prstClr>
              </a:solidFill>
            </a:endParaRPr>
          </a:p>
        </p:txBody>
      </p:sp>
      <p:sp>
        <p:nvSpPr>
          <p:cNvPr id="29" name="대각선 방향의 모서리가 둥근 사각형 31">
            <a:extLst>
              <a:ext uri="{FF2B5EF4-FFF2-40B4-BE49-F238E27FC236}">
                <a16:creationId xmlns:a16="http://schemas.microsoft.com/office/drawing/2014/main" id="{F3248C37-00CE-42D4-AB1A-A405348B07CF}"/>
              </a:ext>
            </a:extLst>
          </p:cNvPr>
          <p:cNvSpPr/>
          <p:nvPr/>
        </p:nvSpPr>
        <p:spPr>
          <a:xfrm flipH="1">
            <a:off x="4654620" y="2041315"/>
            <a:ext cx="2859314" cy="2467123"/>
          </a:xfrm>
          <a:prstGeom prst="round2DiagRect">
            <a:avLst>
              <a:gd name="adj1" fmla="val 23031"/>
              <a:gd name="adj2" fmla="val 0"/>
            </a:avLst>
          </a:prstGeom>
          <a:solidFill>
            <a:schemeClr val="bg1"/>
          </a:solidFill>
          <a:ln>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직각 삼각형 29">
            <a:extLst>
              <a:ext uri="{FF2B5EF4-FFF2-40B4-BE49-F238E27FC236}">
                <a16:creationId xmlns:a16="http://schemas.microsoft.com/office/drawing/2014/main" id="{8C494CC9-81D0-4D50-A259-EE74E92DF568}"/>
              </a:ext>
            </a:extLst>
          </p:cNvPr>
          <p:cNvSpPr/>
          <p:nvPr/>
        </p:nvSpPr>
        <p:spPr>
          <a:xfrm rot="5400000">
            <a:off x="4659520" y="2048707"/>
            <a:ext cx="468085" cy="468085"/>
          </a:xfrm>
          <a:prstGeom prst="rtTriangl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1" name="직사각형 30">
            <a:extLst>
              <a:ext uri="{FF2B5EF4-FFF2-40B4-BE49-F238E27FC236}">
                <a16:creationId xmlns:a16="http://schemas.microsoft.com/office/drawing/2014/main" id="{B4BD49D6-4E2D-42E5-BCC0-909D0D0CD6DE}"/>
              </a:ext>
            </a:extLst>
          </p:cNvPr>
          <p:cNvSpPr/>
          <p:nvPr/>
        </p:nvSpPr>
        <p:spPr>
          <a:xfrm>
            <a:off x="4670279" y="2047177"/>
            <a:ext cx="348172" cy="276999"/>
          </a:xfrm>
          <a:prstGeom prst="rect">
            <a:avLst/>
          </a:prstGeom>
        </p:spPr>
        <p:txBody>
          <a:bodyPr wrap="none">
            <a:spAutoFit/>
          </a:bodyPr>
          <a:lstStyle/>
          <a:p>
            <a:r>
              <a:rPr lang="en-US" altLang="ko-KR" sz="1200" b="1" dirty="0">
                <a:solidFill>
                  <a:prstClr val="white"/>
                </a:solidFill>
              </a:rPr>
              <a:t>B</a:t>
            </a:r>
            <a:r>
              <a:rPr lang="ko-KR" altLang="en-US" sz="1200" b="1" dirty="0">
                <a:solidFill>
                  <a:prstClr val="white"/>
                </a:solidFill>
              </a:rPr>
              <a:t> </a:t>
            </a:r>
            <a:endParaRPr lang="ko-KR" altLang="en-US" sz="1200" b="1" dirty="0">
              <a:solidFill>
                <a:prstClr val="black"/>
              </a:solidFill>
            </a:endParaRPr>
          </a:p>
        </p:txBody>
      </p:sp>
      <p:sp>
        <p:nvSpPr>
          <p:cNvPr id="32" name="직사각형 31">
            <a:extLst>
              <a:ext uri="{FF2B5EF4-FFF2-40B4-BE49-F238E27FC236}">
                <a16:creationId xmlns:a16="http://schemas.microsoft.com/office/drawing/2014/main" id="{7341AC51-8FDC-454E-A6E5-EAC8C88730C8}"/>
              </a:ext>
            </a:extLst>
          </p:cNvPr>
          <p:cNvSpPr/>
          <p:nvPr/>
        </p:nvSpPr>
        <p:spPr>
          <a:xfrm>
            <a:off x="4658552" y="4603079"/>
            <a:ext cx="2851449" cy="915956"/>
          </a:xfrm>
          <a:prstGeom prst="rect">
            <a:avLst/>
          </a:prstGeom>
        </p:spPr>
        <p:txBody>
          <a:bodyPr wrap="square">
            <a:spAutoFit/>
          </a:bodyPr>
          <a:lstStyle/>
          <a:p>
            <a:pPr algn="ctr">
              <a:lnSpc>
                <a:spcPct val="150000"/>
              </a:lnSpc>
            </a:pPr>
            <a:r>
              <a:rPr lang="en-US" altLang="ko-KR" sz="2000" b="1" dirty="0">
                <a:solidFill>
                  <a:schemeClr val="tx1">
                    <a:lumMod val="85000"/>
                    <a:lumOff val="15000"/>
                  </a:schemeClr>
                </a:solidFill>
              </a:rPr>
              <a:t>Danger Alert</a:t>
            </a:r>
            <a:endParaRPr lang="en-US" altLang="ko-KR" b="1" dirty="0">
              <a:solidFill>
                <a:srgbClr val="44546A">
                  <a:lumMod val="75000"/>
                </a:srgbClr>
              </a:solidFill>
            </a:endParaRPr>
          </a:p>
          <a:p>
            <a:pPr algn="ctr">
              <a:lnSpc>
                <a:spcPct val="150000"/>
              </a:lnSpc>
            </a:pPr>
            <a:r>
              <a:rPr lang="en-US" altLang="ko-KR" b="1" dirty="0">
                <a:solidFill>
                  <a:prstClr val="white">
                    <a:lumMod val="50000"/>
                  </a:prstClr>
                </a:solidFill>
              </a:rPr>
              <a:t>Risk detection and alert</a:t>
            </a:r>
            <a:r>
              <a:rPr lang="ko-KR" altLang="en-US" b="1" dirty="0">
                <a:solidFill>
                  <a:prstClr val="white">
                    <a:lumMod val="50000"/>
                  </a:prstClr>
                </a:solidFill>
              </a:rPr>
              <a:t> </a:t>
            </a:r>
            <a:endParaRPr lang="ko-KR" altLang="en-US" sz="1100" b="1" dirty="0">
              <a:solidFill>
                <a:prstClr val="white">
                  <a:lumMod val="75000"/>
                </a:prstClr>
              </a:solidFill>
            </a:endParaRPr>
          </a:p>
        </p:txBody>
      </p:sp>
      <p:sp>
        <p:nvSpPr>
          <p:cNvPr id="33" name="대각선 방향의 모서리가 둥근 사각형 31">
            <a:extLst>
              <a:ext uri="{FF2B5EF4-FFF2-40B4-BE49-F238E27FC236}">
                <a16:creationId xmlns:a16="http://schemas.microsoft.com/office/drawing/2014/main" id="{092FF4E8-2275-4B88-B78D-7D728A9AD9D0}"/>
              </a:ext>
            </a:extLst>
          </p:cNvPr>
          <p:cNvSpPr/>
          <p:nvPr/>
        </p:nvSpPr>
        <p:spPr>
          <a:xfrm flipH="1">
            <a:off x="8092199" y="2040840"/>
            <a:ext cx="2859314" cy="2467122"/>
          </a:xfrm>
          <a:prstGeom prst="round2DiagRect">
            <a:avLst>
              <a:gd name="adj1" fmla="val 23031"/>
              <a:gd name="adj2" fmla="val 0"/>
            </a:avLst>
          </a:prstGeom>
          <a:solidFill>
            <a:schemeClr val="bg1"/>
          </a:solidFill>
          <a:ln>
            <a:solidFill>
              <a:srgbClr val="92CAE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4" name="직각 삼각형 33">
            <a:extLst>
              <a:ext uri="{FF2B5EF4-FFF2-40B4-BE49-F238E27FC236}">
                <a16:creationId xmlns:a16="http://schemas.microsoft.com/office/drawing/2014/main" id="{D2B8E9C6-9F32-41CF-8A4E-A0AE21D6D457}"/>
              </a:ext>
            </a:extLst>
          </p:cNvPr>
          <p:cNvSpPr/>
          <p:nvPr/>
        </p:nvSpPr>
        <p:spPr>
          <a:xfrm rot="5400000">
            <a:off x="8101725" y="2041315"/>
            <a:ext cx="468085" cy="468085"/>
          </a:xfrm>
          <a:prstGeom prst="rtTriangle">
            <a:avLst/>
          </a:prstGeom>
          <a:solidFill>
            <a:srgbClr val="92CAED"/>
          </a:solidFill>
          <a:ln>
            <a:solidFill>
              <a:srgbClr val="92C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5" name="직사각형 34">
            <a:extLst>
              <a:ext uri="{FF2B5EF4-FFF2-40B4-BE49-F238E27FC236}">
                <a16:creationId xmlns:a16="http://schemas.microsoft.com/office/drawing/2014/main" id="{981EA6BE-E886-49C0-9EFD-7BE09A195251}"/>
              </a:ext>
            </a:extLst>
          </p:cNvPr>
          <p:cNvSpPr/>
          <p:nvPr/>
        </p:nvSpPr>
        <p:spPr>
          <a:xfrm>
            <a:off x="8092199" y="2050184"/>
            <a:ext cx="348172" cy="276999"/>
          </a:xfrm>
          <a:prstGeom prst="rect">
            <a:avLst/>
          </a:prstGeom>
        </p:spPr>
        <p:txBody>
          <a:bodyPr wrap="none">
            <a:spAutoFit/>
          </a:bodyPr>
          <a:lstStyle/>
          <a:p>
            <a:r>
              <a:rPr lang="en-US" altLang="ko-KR" sz="1200" b="1" dirty="0">
                <a:solidFill>
                  <a:prstClr val="white"/>
                </a:solidFill>
              </a:rPr>
              <a:t>C</a:t>
            </a:r>
            <a:r>
              <a:rPr lang="ko-KR" altLang="en-US" sz="1200" b="1" dirty="0">
                <a:solidFill>
                  <a:prstClr val="white"/>
                </a:solidFill>
              </a:rPr>
              <a:t> </a:t>
            </a:r>
            <a:endParaRPr lang="ko-KR" altLang="en-US" sz="1200" b="1" dirty="0">
              <a:solidFill>
                <a:prstClr val="black"/>
              </a:solidFill>
            </a:endParaRPr>
          </a:p>
        </p:txBody>
      </p:sp>
      <p:sp>
        <p:nvSpPr>
          <p:cNvPr id="36" name="직사각형 35">
            <a:extLst>
              <a:ext uri="{FF2B5EF4-FFF2-40B4-BE49-F238E27FC236}">
                <a16:creationId xmlns:a16="http://schemas.microsoft.com/office/drawing/2014/main" id="{293BCCE7-71CB-49FC-9691-4E9CF0D5FACA}"/>
              </a:ext>
            </a:extLst>
          </p:cNvPr>
          <p:cNvSpPr/>
          <p:nvPr/>
        </p:nvSpPr>
        <p:spPr>
          <a:xfrm>
            <a:off x="8096131" y="4602603"/>
            <a:ext cx="2851449" cy="915956"/>
          </a:xfrm>
          <a:prstGeom prst="rect">
            <a:avLst/>
          </a:prstGeom>
        </p:spPr>
        <p:txBody>
          <a:bodyPr wrap="square">
            <a:spAutoFit/>
          </a:bodyPr>
          <a:lstStyle/>
          <a:p>
            <a:pPr algn="ctr">
              <a:lnSpc>
                <a:spcPct val="150000"/>
              </a:lnSpc>
            </a:pPr>
            <a:r>
              <a:rPr lang="en-US" altLang="ko-KR" sz="2000" b="1" dirty="0">
                <a:solidFill>
                  <a:schemeClr val="tx1">
                    <a:lumMod val="85000"/>
                    <a:lumOff val="15000"/>
                  </a:schemeClr>
                </a:solidFill>
              </a:rPr>
              <a:t>Automation</a:t>
            </a:r>
          </a:p>
          <a:p>
            <a:pPr algn="ctr">
              <a:lnSpc>
                <a:spcPct val="150000"/>
              </a:lnSpc>
            </a:pPr>
            <a:r>
              <a:rPr lang="en-US" altLang="ko-KR" b="1" dirty="0">
                <a:solidFill>
                  <a:prstClr val="white">
                    <a:lumMod val="50000"/>
                  </a:prstClr>
                </a:solidFill>
              </a:rPr>
              <a:t>Work list automation</a:t>
            </a:r>
            <a:endParaRPr lang="ko-KR" altLang="en-US" sz="1100" b="1" dirty="0">
              <a:solidFill>
                <a:prstClr val="white">
                  <a:lumMod val="75000"/>
                </a:prstClr>
              </a:solidFill>
            </a:endParaRPr>
          </a:p>
        </p:txBody>
      </p:sp>
      <p:pic>
        <p:nvPicPr>
          <p:cNvPr id="37" name="Picture 2">
            <a:extLst>
              <a:ext uri="{FF2B5EF4-FFF2-40B4-BE49-F238E27FC236}">
                <a16:creationId xmlns:a16="http://schemas.microsoft.com/office/drawing/2014/main" id="{549D9CFC-4BF0-4F06-81C3-48F5C65041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65070" y="2432191"/>
            <a:ext cx="1685370" cy="168537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C7F4BE67-495A-4AA5-ABD2-0BDB102D1E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982" y="2291562"/>
            <a:ext cx="1910301" cy="190149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a:extLst>
              <a:ext uri="{FF2B5EF4-FFF2-40B4-BE49-F238E27FC236}">
                <a16:creationId xmlns:a16="http://schemas.microsoft.com/office/drawing/2014/main" id="{722D1628-2C84-4AED-8F78-5949B88F35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1439" y="2185677"/>
            <a:ext cx="299085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44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p:bldP spid="28" grpId="0"/>
      <p:bldP spid="29" grpId="0" animBg="1"/>
      <p:bldP spid="30" grpId="0" animBg="1"/>
      <p:bldP spid="31" grpId="0"/>
      <p:bldP spid="32" grpId="0"/>
      <p:bldP spid="33" grpId="0" animBg="1"/>
      <p:bldP spid="34" grpId="0" animBg="1"/>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4547908-0173-492C-8E07-F7437D648759}"/>
              </a:ext>
            </a:extLst>
          </p:cNvPr>
          <p:cNvSpPr/>
          <p:nvPr/>
        </p:nvSpPr>
        <p:spPr>
          <a:xfrm>
            <a:off x="0" y="0"/>
            <a:ext cx="12192000" cy="6858000"/>
          </a:xfrm>
          <a:prstGeom prst="rect">
            <a:avLst/>
          </a:prstGeom>
          <a:solidFill>
            <a:srgbClr val="93C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ADA899EA-5290-4466-9CDB-D71C1B2EDCFA}"/>
              </a:ext>
            </a:extLst>
          </p:cNvPr>
          <p:cNvSpPr/>
          <p:nvPr/>
        </p:nvSpPr>
        <p:spPr>
          <a:xfrm>
            <a:off x="0" y="0"/>
            <a:ext cx="12192000" cy="3429000"/>
          </a:xfrm>
          <a:prstGeom prst="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lnSpc>
                <a:spcPct val="150000"/>
              </a:lnSpc>
              <a:defRPr/>
            </a:pPr>
            <a:endParaRPr lang="ko-KR" altLang="en-US" sz="7200" kern="0" dirty="0">
              <a:solidFill>
                <a:prstClr val="white"/>
              </a:solidFill>
            </a:endParaRPr>
          </a:p>
        </p:txBody>
      </p:sp>
      <p:sp>
        <p:nvSpPr>
          <p:cNvPr id="7" name="모서리가 둥근 직사각형 5">
            <a:extLst>
              <a:ext uri="{FF2B5EF4-FFF2-40B4-BE49-F238E27FC236}">
                <a16:creationId xmlns:a16="http://schemas.microsoft.com/office/drawing/2014/main" id="{978B0B98-AD96-4F4D-A1D3-E344E7E3ADFB}"/>
              </a:ext>
            </a:extLst>
          </p:cNvPr>
          <p:cNvSpPr/>
          <p:nvPr/>
        </p:nvSpPr>
        <p:spPr>
          <a:xfrm>
            <a:off x="222422" y="252037"/>
            <a:ext cx="11747157" cy="6353926"/>
          </a:xfrm>
          <a:prstGeom prst="rect">
            <a:avLst/>
          </a:prstGeom>
          <a:solidFill>
            <a:schemeClr val="bg1"/>
          </a:solidFill>
          <a:ln w="9525">
            <a:noFill/>
          </a:ln>
          <a:effectLst>
            <a:outerShdw dist="1270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latinLnBrk="0">
              <a:lnSpc>
                <a:spcPct val="150000"/>
              </a:lnSpc>
              <a:defRPr/>
            </a:pPr>
            <a:endParaRPr lang="ko-KR" altLang="en-US" sz="3600" kern="0" dirty="0">
              <a:solidFill>
                <a:prstClr val="white">
                  <a:lumMod val="75000"/>
                </a:prstClr>
              </a:solidFill>
            </a:endParaRPr>
          </a:p>
        </p:txBody>
      </p:sp>
      <p:sp>
        <p:nvSpPr>
          <p:cNvPr id="3" name="TextBox 2">
            <a:extLst>
              <a:ext uri="{FF2B5EF4-FFF2-40B4-BE49-F238E27FC236}">
                <a16:creationId xmlns:a16="http://schemas.microsoft.com/office/drawing/2014/main" id="{62EBDA8A-3228-48EE-89EE-490848DE0BCE}"/>
              </a:ext>
            </a:extLst>
          </p:cNvPr>
          <p:cNvSpPr txBox="1"/>
          <p:nvPr/>
        </p:nvSpPr>
        <p:spPr>
          <a:xfrm>
            <a:off x="1130862" y="424848"/>
            <a:ext cx="5285509" cy="523220"/>
          </a:xfrm>
          <a:prstGeom prst="rect">
            <a:avLst/>
          </a:prstGeom>
          <a:noFill/>
        </p:spPr>
        <p:txBody>
          <a:bodyPr wrap="square" rtlCol="0">
            <a:spAutoFit/>
          </a:bodyPr>
          <a:lstStyle/>
          <a:p>
            <a:r>
              <a:rPr lang="en-US" altLang="ko-KR" sz="2800" b="1" dirty="0"/>
              <a:t>Main technology</a:t>
            </a:r>
            <a:endParaRPr lang="ko-KR" altLang="en-US" sz="2800" b="1" dirty="0"/>
          </a:p>
        </p:txBody>
      </p:sp>
      <p:sp>
        <p:nvSpPr>
          <p:cNvPr id="13" name="타원 12">
            <a:extLst>
              <a:ext uri="{FF2B5EF4-FFF2-40B4-BE49-F238E27FC236}">
                <a16:creationId xmlns:a16="http://schemas.microsoft.com/office/drawing/2014/main" id="{20C8B512-F617-4FA9-B929-5A9D849F4C88}"/>
              </a:ext>
            </a:extLst>
          </p:cNvPr>
          <p:cNvSpPr/>
          <p:nvPr/>
        </p:nvSpPr>
        <p:spPr>
          <a:xfrm>
            <a:off x="512467" y="444282"/>
            <a:ext cx="525600" cy="523875"/>
          </a:xfrm>
          <a:prstGeom prst="ellipse">
            <a:avLst/>
          </a:prstGeom>
          <a:solidFill>
            <a:srgbClr val="92CAED"/>
          </a:solidFill>
          <a:ln w="25400">
            <a:solidFill>
              <a:srgbClr val="412A44"/>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90000" rtlCol="0" anchor="ctr"/>
          <a:lstStyle/>
          <a:p>
            <a:pPr algn="ctr" latinLnBrk="0">
              <a:defRPr/>
            </a:pPr>
            <a:r>
              <a:rPr lang="en-US" altLang="ko-KR" sz="2800" b="1" kern="0" dirty="0">
                <a:ln w="9525">
                  <a:solidFill>
                    <a:srgbClr val="412A44"/>
                  </a:solidFill>
                </a:ln>
                <a:solidFill>
                  <a:prstClr val="white"/>
                </a:solidFill>
                <a:latin typeface="+mj-lt"/>
                <a:ea typeface="야놀자 야체 B" panose="02020603020101020101" pitchFamily="18" charset="-127"/>
              </a:rPr>
              <a:t>04</a:t>
            </a:r>
          </a:p>
        </p:txBody>
      </p:sp>
      <p:grpSp>
        <p:nvGrpSpPr>
          <p:cNvPr id="28" name="그룹 27">
            <a:extLst>
              <a:ext uri="{FF2B5EF4-FFF2-40B4-BE49-F238E27FC236}">
                <a16:creationId xmlns:a16="http://schemas.microsoft.com/office/drawing/2014/main" id="{ED824EED-D989-4042-BA31-12E33DE3995F}"/>
              </a:ext>
            </a:extLst>
          </p:cNvPr>
          <p:cNvGrpSpPr/>
          <p:nvPr/>
        </p:nvGrpSpPr>
        <p:grpSpPr>
          <a:xfrm>
            <a:off x="1436917" y="1396922"/>
            <a:ext cx="2475577" cy="2220086"/>
            <a:chOff x="1563058" y="1349339"/>
            <a:chExt cx="2318701" cy="2220086"/>
          </a:xfrm>
        </p:grpSpPr>
        <p:grpSp>
          <p:nvGrpSpPr>
            <p:cNvPr id="17" name="그룹 16">
              <a:extLst>
                <a:ext uri="{FF2B5EF4-FFF2-40B4-BE49-F238E27FC236}">
                  <a16:creationId xmlns:a16="http://schemas.microsoft.com/office/drawing/2014/main" id="{F76A8F0E-D659-49DA-97B7-7F76CD760BF4}"/>
                </a:ext>
              </a:extLst>
            </p:cNvPr>
            <p:cNvGrpSpPr/>
            <p:nvPr/>
          </p:nvGrpSpPr>
          <p:grpSpPr>
            <a:xfrm>
              <a:off x="1563058" y="1349339"/>
              <a:ext cx="2318701" cy="2220086"/>
              <a:chOff x="-10507" y="2014563"/>
              <a:chExt cx="2318701" cy="2220086"/>
            </a:xfrm>
          </p:grpSpPr>
          <p:sp>
            <p:nvSpPr>
              <p:cNvPr id="18" name="대각선 방향의 모서리가 둥근 사각형 31">
                <a:extLst>
                  <a:ext uri="{FF2B5EF4-FFF2-40B4-BE49-F238E27FC236}">
                    <a16:creationId xmlns:a16="http://schemas.microsoft.com/office/drawing/2014/main" id="{B3F175A9-1D30-487C-B6EE-615605AB5623}"/>
                  </a:ext>
                </a:extLst>
              </p:cNvPr>
              <p:cNvSpPr/>
              <p:nvPr/>
            </p:nvSpPr>
            <p:spPr>
              <a:xfrm flipH="1">
                <a:off x="-10507" y="2014563"/>
                <a:ext cx="2318701" cy="2220086"/>
              </a:xfrm>
              <a:prstGeom prst="round2DiagRect">
                <a:avLst>
                  <a:gd name="adj1" fmla="val 23031"/>
                  <a:gd name="adj2" fmla="val 0"/>
                </a:avLst>
              </a:prstGeom>
              <a:solidFill>
                <a:schemeClr val="bg1"/>
              </a:solidFill>
              <a:ln>
                <a:solidFill>
                  <a:srgbClr val="92CAE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9" name="직각 삼각형 18">
                <a:extLst>
                  <a:ext uri="{FF2B5EF4-FFF2-40B4-BE49-F238E27FC236}">
                    <a16:creationId xmlns:a16="http://schemas.microsoft.com/office/drawing/2014/main" id="{D0BC8712-CAFF-4760-B606-C027435D703A}"/>
                  </a:ext>
                </a:extLst>
              </p:cNvPr>
              <p:cNvSpPr/>
              <p:nvPr/>
            </p:nvSpPr>
            <p:spPr>
              <a:xfrm rot="5400000">
                <a:off x="-981" y="2016866"/>
                <a:ext cx="468085" cy="468085"/>
              </a:xfrm>
              <a:prstGeom prst="rtTriangle">
                <a:avLst/>
              </a:prstGeom>
              <a:solidFill>
                <a:srgbClr val="92CAED"/>
              </a:solidFill>
              <a:ln>
                <a:solidFill>
                  <a:srgbClr val="92C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0" name="직사각형 19">
                <a:extLst>
                  <a:ext uri="{FF2B5EF4-FFF2-40B4-BE49-F238E27FC236}">
                    <a16:creationId xmlns:a16="http://schemas.microsoft.com/office/drawing/2014/main" id="{14E275DA-9937-4FD1-AD21-F45D4445E7F7}"/>
                  </a:ext>
                </a:extLst>
              </p:cNvPr>
              <p:cNvSpPr/>
              <p:nvPr/>
            </p:nvSpPr>
            <p:spPr>
              <a:xfrm>
                <a:off x="-981" y="2014563"/>
                <a:ext cx="348172" cy="276999"/>
              </a:xfrm>
              <a:prstGeom prst="rect">
                <a:avLst/>
              </a:prstGeom>
            </p:spPr>
            <p:txBody>
              <a:bodyPr wrap="none">
                <a:spAutoFit/>
              </a:bodyPr>
              <a:lstStyle/>
              <a:p>
                <a:r>
                  <a:rPr lang="en-US" altLang="ko-KR" sz="1200" b="1" dirty="0">
                    <a:solidFill>
                      <a:prstClr val="white"/>
                    </a:solidFill>
                  </a:rPr>
                  <a:t>A</a:t>
                </a:r>
                <a:r>
                  <a:rPr lang="ko-KR" altLang="en-US" sz="1200" b="1" dirty="0">
                    <a:solidFill>
                      <a:prstClr val="white"/>
                    </a:solidFill>
                  </a:rPr>
                  <a:t> </a:t>
                </a:r>
                <a:endParaRPr lang="ko-KR" altLang="en-US" sz="1200" b="1" dirty="0">
                  <a:solidFill>
                    <a:prstClr val="black"/>
                  </a:solidFill>
                </a:endParaRPr>
              </a:p>
            </p:txBody>
          </p:sp>
        </p:grpSp>
        <p:pic>
          <p:nvPicPr>
            <p:cNvPr id="21" name="Picture 2">
              <a:extLst>
                <a:ext uri="{FF2B5EF4-FFF2-40B4-BE49-F238E27FC236}">
                  <a16:creationId xmlns:a16="http://schemas.microsoft.com/office/drawing/2014/main" id="{43374B42-A2CF-47FC-9611-D920DE9F7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481" y="1759549"/>
              <a:ext cx="1928737" cy="13087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그룹 4">
            <a:extLst>
              <a:ext uri="{FF2B5EF4-FFF2-40B4-BE49-F238E27FC236}">
                <a16:creationId xmlns:a16="http://schemas.microsoft.com/office/drawing/2014/main" id="{8E412337-CDC2-47C6-ADC1-9C4DBD3E75C3}"/>
              </a:ext>
            </a:extLst>
          </p:cNvPr>
          <p:cNvGrpSpPr/>
          <p:nvPr/>
        </p:nvGrpSpPr>
        <p:grpSpPr>
          <a:xfrm>
            <a:off x="4820637" y="1396922"/>
            <a:ext cx="2475577" cy="2220086"/>
            <a:chOff x="4946778" y="1349339"/>
            <a:chExt cx="2318701" cy="2220086"/>
          </a:xfrm>
        </p:grpSpPr>
        <p:grpSp>
          <p:nvGrpSpPr>
            <p:cNvPr id="12" name="그룹 11">
              <a:extLst>
                <a:ext uri="{FF2B5EF4-FFF2-40B4-BE49-F238E27FC236}">
                  <a16:creationId xmlns:a16="http://schemas.microsoft.com/office/drawing/2014/main" id="{0BCEE3CC-AF84-4AF2-B4BF-5926E564E733}"/>
                </a:ext>
              </a:extLst>
            </p:cNvPr>
            <p:cNvGrpSpPr/>
            <p:nvPr/>
          </p:nvGrpSpPr>
          <p:grpSpPr>
            <a:xfrm>
              <a:off x="4946778" y="1349339"/>
              <a:ext cx="2318701" cy="2220086"/>
              <a:chOff x="3427072" y="2041316"/>
              <a:chExt cx="2318701" cy="2220086"/>
            </a:xfrm>
          </p:grpSpPr>
          <p:sp>
            <p:nvSpPr>
              <p:cNvPr id="14" name="대각선 방향의 모서리가 둥근 사각형 31">
                <a:extLst>
                  <a:ext uri="{FF2B5EF4-FFF2-40B4-BE49-F238E27FC236}">
                    <a16:creationId xmlns:a16="http://schemas.microsoft.com/office/drawing/2014/main" id="{1935B002-656D-4DC3-8D50-729AEC9C27D4}"/>
                  </a:ext>
                </a:extLst>
              </p:cNvPr>
              <p:cNvSpPr/>
              <p:nvPr/>
            </p:nvSpPr>
            <p:spPr>
              <a:xfrm flipH="1">
                <a:off x="3427072" y="2041316"/>
                <a:ext cx="2318701" cy="2220086"/>
              </a:xfrm>
              <a:prstGeom prst="round2DiagRect">
                <a:avLst>
                  <a:gd name="adj1" fmla="val 23031"/>
                  <a:gd name="adj2" fmla="val 0"/>
                </a:avLst>
              </a:prstGeom>
              <a:solidFill>
                <a:schemeClr val="bg1"/>
              </a:solidFill>
              <a:ln>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5" name="직각 삼각형 14">
                <a:extLst>
                  <a:ext uri="{FF2B5EF4-FFF2-40B4-BE49-F238E27FC236}">
                    <a16:creationId xmlns:a16="http://schemas.microsoft.com/office/drawing/2014/main" id="{6BC5850A-4339-49B6-9A8F-2F843D15D3C3}"/>
                  </a:ext>
                </a:extLst>
              </p:cNvPr>
              <p:cNvSpPr/>
              <p:nvPr/>
            </p:nvSpPr>
            <p:spPr>
              <a:xfrm rot="5400000">
                <a:off x="3429964" y="2048707"/>
                <a:ext cx="468085" cy="468085"/>
              </a:xfrm>
              <a:prstGeom prst="rtTriangl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6" name="직사각형 15">
                <a:extLst>
                  <a:ext uri="{FF2B5EF4-FFF2-40B4-BE49-F238E27FC236}">
                    <a16:creationId xmlns:a16="http://schemas.microsoft.com/office/drawing/2014/main" id="{7C50FBE5-D333-45AA-B14E-7902F5DC4AA6}"/>
                  </a:ext>
                </a:extLst>
              </p:cNvPr>
              <p:cNvSpPr/>
              <p:nvPr/>
            </p:nvSpPr>
            <p:spPr>
              <a:xfrm>
                <a:off x="3442731" y="2047177"/>
                <a:ext cx="348172" cy="276999"/>
              </a:xfrm>
              <a:prstGeom prst="rect">
                <a:avLst/>
              </a:prstGeom>
            </p:spPr>
            <p:txBody>
              <a:bodyPr wrap="none">
                <a:spAutoFit/>
              </a:bodyPr>
              <a:lstStyle/>
              <a:p>
                <a:r>
                  <a:rPr lang="en-US" altLang="ko-KR" sz="1200" b="1" dirty="0">
                    <a:solidFill>
                      <a:prstClr val="white"/>
                    </a:solidFill>
                  </a:rPr>
                  <a:t>B</a:t>
                </a:r>
                <a:r>
                  <a:rPr lang="ko-KR" altLang="en-US" sz="1200" b="1" dirty="0">
                    <a:solidFill>
                      <a:prstClr val="white"/>
                    </a:solidFill>
                  </a:rPr>
                  <a:t> </a:t>
                </a:r>
                <a:endParaRPr lang="ko-KR" altLang="en-US" sz="1200" b="1" dirty="0">
                  <a:solidFill>
                    <a:prstClr val="black"/>
                  </a:solidFill>
                </a:endParaRPr>
              </a:p>
            </p:txBody>
          </p:sp>
        </p:grpSp>
        <p:pic>
          <p:nvPicPr>
            <p:cNvPr id="22" name="그림 21">
              <a:extLst>
                <a:ext uri="{FF2B5EF4-FFF2-40B4-BE49-F238E27FC236}">
                  <a16:creationId xmlns:a16="http://schemas.microsoft.com/office/drawing/2014/main" id="{7E0DC51F-1167-4AE5-BEFB-29CCC7B3EF8F}"/>
                </a:ext>
              </a:extLst>
            </p:cNvPr>
            <p:cNvPicPr>
              <a:picLocks noChangeAspect="1"/>
            </p:cNvPicPr>
            <p:nvPr/>
          </p:nvPicPr>
          <p:blipFill>
            <a:blip r:embed="rId4"/>
            <a:stretch>
              <a:fillRect/>
            </a:stretch>
          </p:blipFill>
          <p:spPr>
            <a:xfrm>
              <a:off x="5265585" y="1554859"/>
              <a:ext cx="1660829" cy="1807600"/>
            </a:xfrm>
            <a:prstGeom prst="rect">
              <a:avLst/>
            </a:prstGeom>
          </p:spPr>
        </p:pic>
      </p:grpSp>
      <p:grpSp>
        <p:nvGrpSpPr>
          <p:cNvPr id="4" name="그룹 3">
            <a:extLst>
              <a:ext uri="{FF2B5EF4-FFF2-40B4-BE49-F238E27FC236}">
                <a16:creationId xmlns:a16="http://schemas.microsoft.com/office/drawing/2014/main" id="{E427B247-424C-4846-BEA6-5ED4CB803346}"/>
              </a:ext>
            </a:extLst>
          </p:cNvPr>
          <p:cNvGrpSpPr/>
          <p:nvPr/>
        </p:nvGrpSpPr>
        <p:grpSpPr>
          <a:xfrm>
            <a:off x="8204357" y="1355258"/>
            <a:ext cx="2479742" cy="2269141"/>
            <a:chOff x="8330498" y="1307675"/>
            <a:chExt cx="2322602" cy="2269141"/>
          </a:xfrm>
        </p:grpSpPr>
        <p:grpSp>
          <p:nvGrpSpPr>
            <p:cNvPr id="8" name="그룹 7">
              <a:extLst>
                <a:ext uri="{FF2B5EF4-FFF2-40B4-BE49-F238E27FC236}">
                  <a16:creationId xmlns:a16="http://schemas.microsoft.com/office/drawing/2014/main" id="{AF694532-999A-4B0D-A8AA-ADBB780AFB20}"/>
                </a:ext>
              </a:extLst>
            </p:cNvPr>
            <p:cNvGrpSpPr/>
            <p:nvPr/>
          </p:nvGrpSpPr>
          <p:grpSpPr>
            <a:xfrm>
              <a:off x="8330498" y="1307675"/>
              <a:ext cx="2322602" cy="2269141"/>
              <a:chOff x="-14408" y="1965508"/>
              <a:chExt cx="2322602" cy="2269141"/>
            </a:xfrm>
          </p:grpSpPr>
          <p:sp>
            <p:nvSpPr>
              <p:cNvPr id="9" name="대각선 방향의 모서리가 둥근 사각형 31">
                <a:extLst>
                  <a:ext uri="{FF2B5EF4-FFF2-40B4-BE49-F238E27FC236}">
                    <a16:creationId xmlns:a16="http://schemas.microsoft.com/office/drawing/2014/main" id="{6A71D23E-4556-4875-B60A-258FDBC68402}"/>
                  </a:ext>
                </a:extLst>
              </p:cNvPr>
              <p:cNvSpPr/>
              <p:nvPr/>
            </p:nvSpPr>
            <p:spPr>
              <a:xfrm flipH="1">
                <a:off x="-10507" y="2014563"/>
                <a:ext cx="2318701" cy="2220086"/>
              </a:xfrm>
              <a:prstGeom prst="round2DiagRect">
                <a:avLst>
                  <a:gd name="adj1" fmla="val 23031"/>
                  <a:gd name="adj2" fmla="val 0"/>
                </a:avLst>
              </a:prstGeom>
              <a:solidFill>
                <a:schemeClr val="bg1"/>
              </a:solidFill>
              <a:ln>
                <a:solidFill>
                  <a:srgbClr val="92CAE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10" name="직각 삼각형 9">
                <a:extLst>
                  <a:ext uri="{FF2B5EF4-FFF2-40B4-BE49-F238E27FC236}">
                    <a16:creationId xmlns:a16="http://schemas.microsoft.com/office/drawing/2014/main" id="{7112ACA8-E2E9-4006-87E4-D5AEA666A1E0}"/>
                  </a:ext>
                </a:extLst>
              </p:cNvPr>
              <p:cNvSpPr/>
              <p:nvPr/>
            </p:nvSpPr>
            <p:spPr>
              <a:xfrm rot="5400000">
                <a:off x="-14408" y="2018858"/>
                <a:ext cx="468085" cy="468085"/>
              </a:xfrm>
              <a:prstGeom prst="rtTriangle">
                <a:avLst/>
              </a:prstGeom>
              <a:solidFill>
                <a:srgbClr val="92CAED"/>
              </a:solidFill>
              <a:ln>
                <a:solidFill>
                  <a:srgbClr val="92C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1" name="직사각형 10">
                <a:extLst>
                  <a:ext uri="{FF2B5EF4-FFF2-40B4-BE49-F238E27FC236}">
                    <a16:creationId xmlns:a16="http://schemas.microsoft.com/office/drawing/2014/main" id="{B95FD868-BC8D-440A-BF03-BBCEDB46D2D9}"/>
                  </a:ext>
                </a:extLst>
              </p:cNvPr>
              <p:cNvSpPr/>
              <p:nvPr/>
            </p:nvSpPr>
            <p:spPr>
              <a:xfrm>
                <a:off x="-981" y="1965508"/>
                <a:ext cx="346570" cy="338554"/>
              </a:xfrm>
              <a:prstGeom prst="rect">
                <a:avLst/>
              </a:prstGeom>
            </p:spPr>
            <p:txBody>
              <a:bodyPr wrap="none">
                <a:spAutoFit/>
              </a:bodyPr>
              <a:lstStyle/>
              <a:p>
                <a:r>
                  <a:rPr lang="en-US" altLang="ko-KR" sz="1600" b="1" dirty="0">
                    <a:solidFill>
                      <a:prstClr val="white"/>
                    </a:solidFill>
                  </a:rPr>
                  <a:t>c</a:t>
                </a:r>
                <a:r>
                  <a:rPr lang="ko-KR" altLang="en-US" sz="1400" b="1" dirty="0">
                    <a:solidFill>
                      <a:prstClr val="white"/>
                    </a:solidFill>
                  </a:rPr>
                  <a:t> </a:t>
                </a:r>
                <a:endParaRPr lang="ko-KR" altLang="en-US" sz="1400" b="1" dirty="0">
                  <a:solidFill>
                    <a:prstClr val="black"/>
                  </a:solidFill>
                </a:endParaRPr>
              </a:p>
            </p:txBody>
          </p:sp>
        </p:grpSp>
        <p:pic>
          <p:nvPicPr>
            <p:cNvPr id="23" name="그림 22">
              <a:extLst>
                <a:ext uri="{FF2B5EF4-FFF2-40B4-BE49-F238E27FC236}">
                  <a16:creationId xmlns:a16="http://schemas.microsoft.com/office/drawing/2014/main" id="{5E003A6B-1907-4F14-B9AD-5AAC115FF7D1}"/>
                </a:ext>
              </a:extLst>
            </p:cNvPr>
            <p:cNvPicPr>
              <a:picLocks noChangeAspect="1"/>
            </p:cNvPicPr>
            <p:nvPr/>
          </p:nvPicPr>
          <p:blipFill rotWithShape="1">
            <a:blip r:embed="rId5"/>
            <a:srcRect l="36070" t="9851" r="35456" b="9365"/>
            <a:stretch/>
          </p:blipFill>
          <p:spPr>
            <a:xfrm>
              <a:off x="9582073" y="1561988"/>
              <a:ext cx="772636" cy="947390"/>
            </a:xfrm>
            <a:prstGeom prst="rect">
              <a:avLst/>
            </a:prstGeom>
          </p:spPr>
        </p:pic>
        <p:pic>
          <p:nvPicPr>
            <p:cNvPr id="24" name="그림 23">
              <a:extLst>
                <a:ext uri="{FF2B5EF4-FFF2-40B4-BE49-F238E27FC236}">
                  <a16:creationId xmlns:a16="http://schemas.microsoft.com/office/drawing/2014/main" id="{10DB1995-6F6C-41E9-8A34-26996959B746}"/>
                </a:ext>
              </a:extLst>
            </p:cNvPr>
            <p:cNvPicPr>
              <a:picLocks noChangeAspect="1"/>
            </p:cNvPicPr>
            <p:nvPr/>
          </p:nvPicPr>
          <p:blipFill rotWithShape="1">
            <a:blip r:embed="rId5"/>
            <a:srcRect l="3445" t="8481" r="71431" b="7139"/>
            <a:stretch/>
          </p:blipFill>
          <p:spPr>
            <a:xfrm>
              <a:off x="8690496" y="1561986"/>
              <a:ext cx="652679" cy="947391"/>
            </a:xfrm>
            <a:prstGeom prst="rect">
              <a:avLst/>
            </a:prstGeom>
          </p:spPr>
        </p:pic>
        <p:pic>
          <p:nvPicPr>
            <p:cNvPr id="25" name="그림 24">
              <a:extLst>
                <a:ext uri="{FF2B5EF4-FFF2-40B4-BE49-F238E27FC236}">
                  <a16:creationId xmlns:a16="http://schemas.microsoft.com/office/drawing/2014/main" id="{7AFEFEF4-42C3-4359-AE71-80E15FEE26FD}"/>
                </a:ext>
              </a:extLst>
            </p:cNvPr>
            <p:cNvPicPr>
              <a:picLocks noChangeAspect="1"/>
            </p:cNvPicPr>
            <p:nvPr/>
          </p:nvPicPr>
          <p:blipFill rotWithShape="1">
            <a:blip r:embed="rId5"/>
            <a:srcRect l="69452" t="9005" r="3980" b="6812"/>
            <a:stretch/>
          </p:blipFill>
          <p:spPr>
            <a:xfrm>
              <a:off x="9102991" y="2573059"/>
              <a:ext cx="691771" cy="947390"/>
            </a:xfrm>
            <a:prstGeom prst="rect">
              <a:avLst/>
            </a:prstGeom>
          </p:spPr>
        </p:pic>
      </p:grpSp>
      <p:pic>
        <p:nvPicPr>
          <p:cNvPr id="26" name="그림 25">
            <a:extLst>
              <a:ext uri="{FF2B5EF4-FFF2-40B4-BE49-F238E27FC236}">
                <a16:creationId xmlns:a16="http://schemas.microsoft.com/office/drawing/2014/main" id="{2B9AE48F-15BA-43DD-8BB2-C13F47240CB2}"/>
              </a:ext>
            </a:extLst>
          </p:cNvPr>
          <p:cNvPicPr>
            <a:picLocks noChangeAspect="1"/>
          </p:cNvPicPr>
          <p:nvPr/>
        </p:nvPicPr>
        <p:blipFill>
          <a:blip r:embed="rId6"/>
          <a:stretch>
            <a:fillRect/>
          </a:stretch>
        </p:blipFill>
        <p:spPr>
          <a:xfrm>
            <a:off x="1436917" y="3916010"/>
            <a:ext cx="2980450" cy="1912116"/>
          </a:xfrm>
          <a:prstGeom prst="rect">
            <a:avLst/>
          </a:prstGeom>
        </p:spPr>
      </p:pic>
      <p:pic>
        <p:nvPicPr>
          <p:cNvPr id="27" name="그림 26">
            <a:extLst>
              <a:ext uri="{FF2B5EF4-FFF2-40B4-BE49-F238E27FC236}">
                <a16:creationId xmlns:a16="http://schemas.microsoft.com/office/drawing/2014/main" id="{25122772-8405-42DB-82BD-1A45372AEF6E}"/>
              </a:ext>
            </a:extLst>
          </p:cNvPr>
          <p:cNvPicPr>
            <a:picLocks noChangeAspect="1"/>
          </p:cNvPicPr>
          <p:nvPr/>
        </p:nvPicPr>
        <p:blipFill rotWithShape="1">
          <a:blip r:embed="rId7"/>
          <a:srcRect l="989" t="18315" r="61923" b="12966"/>
          <a:stretch/>
        </p:blipFill>
        <p:spPr>
          <a:xfrm>
            <a:off x="5021414" y="3767554"/>
            <a:ext cx="2169427" cy="2261025"/>
          </a:xfrm>
          <a:prstGeom prst="rect">
            <a:avLst/>
          </a:prstGeom>
        </p:spPr>
      </p:pic>
      <p:pic>
        <p:nvPicPr>
          <p:cNvPr id="30" name="그림 29">
            <a:extLst>
              <a:ext uri="{FF2B5EF4-FFF2-40B4-BE49-F238E27FC236}">
                <a16:creationId xmlns:a16="http://schemas.microsoft.com/office/drawing/2014/main" id="{4E74FE1C-FB02-4E57-825B-4F99E6EF6AC8}"/>
              </a:ext>
            </a:extLst>
          </p:cNvPr>
          <p:cNvPicPr>
            <a:picLocks noChangeAspect="1"/>
          </p:cNvPicPr>
          <p:nvPr/>
        </p:nvPicPr>
        <p:blipFill rotWithShape="1">
          <a:blip r:embed="rId8"/>
          <a:srcRect l="6597" t="12094" r="9654" b="4888"/>
          <a:stretch/>
        </p:blipFill>
        <p:spPr>
          <a:xfrm>
            <a:off x="7978772" y="4027357"/>
            <a:ext cx="3029953" cy="1689422"/>
          </a:xfrm>
          <a:prstGeom prst="rect">
            <a:avLst/>
          </a:prstGeom>
        </p:spPr>
      </p:pic>
    </p:spTree>
    <p:extLst>
      <p:ext uri="{BB962C8B-B14F-4D97-AF65-F5344CB8AC3E}">
        <p14:creationId xmlns:p14="http://schemas.microsoft.com/office/powerpoint/2010/main" val="3013742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4547908-0173-492C-8E07-F7437D648759}"/>
              </a:ext>
            </a:extLst>
          </p:cNvPr>
          <p:cNvSpPr/>
          <p:nvPr/>
        </p:nvSpPr>
        <p:spPr>
          <a:xfrm>
            <a:off x="0" y="0"/>
            <a:ext cx="12192000" cy="6858000"/>
          </a:xfrm>
          <a:prstGeom prst="rect">
            <a:avLst/>
          </a:prstGeom>
          <a:solidFill>
            <a:srgbClr val="93C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ADA899EA-5290-4466-9CDB-D71C1B2EDCFA}"/>
              </a:ext>
            </a:extLst>
          </p:cNvPr>
          <p:cNvSpPr/>
          <p:nvPr/>
        </p:nvSpPr>
        <p:spPr>
          <a:xfrm>
            <a:off x="0" y="0"/>
            <a:ext cx="12192000" cy="3429000"/>
          </a:xfrm>
          <a:prstGeom prst="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lnSpc>
                <a:spcPct val="150000"/>
              </a:lnSpc>
              <a:defRPr/>
            </a:pPr>
            <a:endParaRPr lang="ko-KR" altLang="en-US" sz="7200" kern="0" dirty="0">
              <a:solidFill>
                <a:prstClr val="white"/>
              </a:solidFill>
            </a:endParaRPr>
          </a:p>
        </p:txBody>
      </p:sp>
      <p:sp>
        <p:nvSpPr>
          <p:cNvPr id="7" name="모서리가 둥근 직사각형 5">
            <a:extLst>
              <a:ext uri="{FF2B5EF4-FFF2-40B4-BE49-F238E27FC236}">
                <a16:creationId xmlns:a16="http://schemas.microsoft.com/office/drawing/2014/main" id="{978B0B98-AD96-4F4D-A1D3-E344E7E3ADFB}"/>
              </a:ext>
            </a:extLst>
          </p:cNvPr>
          <p:cNvSpPr/>
          <p:nvPr/>
        </p:nvSpPr>
        <p:spPr>
          <a:xfrm>
            <a:off x="222422" y="252037"/>
            <a:ext cx="11747157" cy="6353926"/>
          </a:xfrm>
          <a:prstGeom prst="rect">
            <a:avLst/>
          </a:prstGeom>
          <a:solidFill>
            <a:schemeClr val="bg1"/>
          </a:solidFill>
          <a:ln w="9525">
            <a:noFill/>
          </a:ln>
          <a:effectLst>
            <a:outerShdw dist="1270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latinLnBrk="0">
              <a:lnSpc>
                <a:spcPct val="150000"/>
              </a:lnSpc>
              <a:defRPr/>
            </a:pPr>
            <a:endParaRPr lang="ko-KR" altLang="en-US" sz="3600" kern="0" dirty="0">
              <a:solidFill>
                <a:prstClr val="white">
                  <a:lumMod val="75000"/>
                </a:prstClr>
              </a:solidFill>
            </a:endParaRPr>
          </a:p>
        </p:txBody>
      </p:sp>
      <p:sp>
        <p:nvSpPr>
          <p:cNvPr id="3" name="TextBox 2">
            <a:extLst>
              <a:ext uri="{FF2B5EF4-FFF2-40B4-BE49-F238E27FC236}">
                <a16:creationId xmlns:a16="http://schemas.microsoft.com/office/drawing/2014/main" id="{62EBDA8A-3228-48EE-89EE-490848DE0BCE}"/>
              </a:ext>
            </a:extLst>
          </p:cNvPr>
          <p:cNvSpPr txBox="1"/>
          <p:nvPr/>
        </p:nvSpPr>
        <p:spPr>
          <a:xfrm>
            <a:off x="1130862" y="424848"/>
            <a:ext cx="9445698" cy="523220"/>
          </a:xfrm>
          <a:prstGeom prst="rect">
            <a:avLst/>
          </a:prstGeom>
          <a:noFill/>
        </p:spPr>
        <p:txBody>
          <a:bodyPr wrap="square" rtlCol="0">
            <a:spAutoFit/>
          </a:bodyPr>
          <a:lstStyle/>
          <a:p>
            <a:r>
              <a:rPr lang="en-US" altLang="ko-KR" sz="2800" b="1" dirty="0"/>
              <a:t>Smart Working Environment Monitoring Service</a:t>
            </a:r>
            <a:endParaRPr lang="ko-KR" altLang="en-US" sz="2800" b="1" dirty="0"/>
          </a:p>
        </p:txBody>
      </p:sp>
      <p:sp>
        <p:nvSpPr>
          <p:cNvPr id="13" name="타원 12">
            <a:extLst>
              <a:ext uri="{FF2B5EF4-FFF2-40B4-BE49-F238E27FC236}">
                <a16:creationId xmlns:a16="http://schemas.microsoft.com/office/drawing/2014/main" id="{20C8B512-F617-4FA9-B929-5A9D849F4C88}"/>
              </a:ext>
            </a:extLst>
          </p:cNvPr>
          <p:cNvSpPr/>
          <p:nvPr/>
        </p:nvSpPr>
        <p:spPr>
          <a:xfrm>
            <a:off x="512467" y="444282"/>
            <a:ext cx="525600" cy="523875"/>
          </a:xfrm>
          <a:prstGeom prst="ellipse">
            <a:avLst/>
          </a:prstGeom>
          <a:solidFill>
            <a:srgbClr val="92CAED"/>
          </a:solidFill>
          <a:ln w="25400">
            <a:solidFill>
              <a:srgbClr val="412A44"/>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90000" rtlCol="0" anchor="ctr"/>
          <a:lstStyle/>
          <a:p>
            <a:pPr algn="ctr" latinLnBrk="0">
              <a:defRPr/>
            </a:pPr>
            <a:r>
              <a:rPr lang="en-US" altLang="ko-KR" sz="2800" b="1" kern="0" dirty="0">
                <a:ln w="9525">
                  <a:solidFill>
                    <a:srgbClr val="412A44"/>
                  </a:solidFill>
                </a:ln>
                <a:solidFill>
                  <a:prstClr val="white"/>
                </a:solidFill>
                <a:latin typeface="+mj-lt"/>
                <a:ea typeface="야놀자 야체 B" panose="02020603020101020101" pitchFamily="18" charset="-127"/>
              </a:rPr>
              <a:t>05</a:t>
            </a:r>
          </a:p>
        </p:txBody>
      </p:sp>
      <p:pic>
        <p:nvPicPr>
          <p:cNvPr id="9" name="그림 8">
            <a:extLst>
              <a:ext uri="{FF2B5EF4-FFF2-40B4-BE49-F238E27FC236}">
                <a16:creationId xmlns:a16="http://schemas.microsoft.com/office/drawing/2014/main" id="{4CEB3C60-A1EC-484E-96E5-E1C8E710987F}"/>
              </a:ext>
            </a:extLst>
          </p:cNvPr>
          <p:cNvPicPr>
            <a:picLocks noChangeAspect="1"/>
          </p:cNvPicPr>
          <p:nvPr/>
        </p:nvPicPr>
        <p:blipFill>
          <a:blip r:embed="rId3"/>
          <a:stretch>
            <a:fillRect/>
          </a:stretch>
        </p:blipFill>
        <p:spPr>
          <a:xfrm>
            <a:off x="3230598" y="2392885"/>
            <a:ext cx="1000125" cy="800100"/>
          </a:xfrm>
          <a:prstGeom prst="rect">
            <a:avLst/>
          </a:prstGeom>
        </p:spPr>
      </p:pic>
      <p:cxnSp>
        <p:nvCxnSpPr>
          <p:cNvPr id="10" name="직선 화살표 연결선 9">
            <a:extLst>
              <a:ext uri="{FF2B5EF4-FFF2-40B4-BE49-F238E27FC236}">
                <a16:creationId xmlns:a16="http://schemas.microsoft.com/office/drawing/2014/main" id="{DC46948B-CDE4-4EA4-B817-0118F61FDFFB}"/>
              </a:ext>
            </a:extLst>
          </p:cNvPr>
          <p:cNvCxnSpPr>
            <a:cxnSpLocks/>
          </p:cNvCxnSpPr>
          <p:nvPr/>
        </p:nvCxnSpPr>
        <p:spPr>
          <a:xfrm flipV="1">
            <a:off x="1803251" y="3557110"/>
            <a:ext cx="943582" cy="20252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1" name="직사각형 10">
            <a:extLst>
              <a:ext uri="{FF2B5EF4-FFF2-40B4-BE49-F238E27FC236}">
                <a16:creationId xmlns:a16="http://schemas.microsoft.com/office/drawing/2014/main" id="{0E5DED0A-1694-4705-B40B-66478E1A402C}"/>
              </a:ext>
            </a:extLst>
          </p:cNvPr>
          <p:cNvSpPr/>
          <p:nvPr/>
        </p:nvSpPr>
        <p:spPr>
          <a:xfrm>
            <a:off x="2792878" y="3261433"/>
            <a:ext cx="1900637" cy="963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2" descr="아두이노 라즈베리파이 Pulse Sensor Heart Rate Sensor ( 심박 심장박동 센서 ) : JK전자 &amp;gt; BRAND  SHOP &amp;gt; MCU보드/제어모듈">
            <a:extLst>
              <a:ext uri="{FF2B5EF4-FFF2-40B4-BE49-F238E27FC236}">
                <a16:creationId xmlns:a16="http://schemas.microsoft.com/office/drawing/2014/main" id="{E86AC70E-D7F7-4A83-83B5-9699E60ACBE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62" r="19790" b="23079"/>
          <a:stretch/>
        </p:blipFill>
        <p:spPr bwMode="auto">
          <a:xfrm rot="1216663">
            <a:off x="3045615" y="3371842"/>
            <a:ext cx="392898" cy="4896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92AAE1C-0B3C-480B-A6C0-7AF693221274}"/>
              </a:ext>
            </a:extLst>
          </p:cNvPr>
          <p:cNvSpPr txBox="1"/>
          <p:nvPr/>
        </p:nvSpPr>
        <p:spPr>
          <a:xfrm>
            <a:off x="2826815" y="4064197"/>
            <a:ext cx="2089122" cy="415498"/>
          </a:xfrm>
          <a:prstGeom prst="rect">
            <a:avLst/>
          </a:prstGeom>
          <a:noFill/>
        </p:spPr>
        <p:txBody>
          <a:bodyPr wrap="square" rtlCol="0">
            <a:spAutoFit/>
          </a:bodyPr>
          <a:lstStyle/>
          <a:p>
            <a:r>
              <a:rPr lang="en-US" altLang="ko-KR" sz="1050" dirty="0" err="1"/>
              <a:t>HeartRate</a:t>
            </a:r>
            <a:r>
              <a:rPr lang="en-US" altLang="ko-KR" sz="1050" dirty="0"/>
              <a:t>, </a:t>
            </a:r>
            <a:r>
              <a:rPr lang="en-US" altLang="ko-KR" sz="1050" dirty="0" err="1"/>
              <a:t>Cmonoxide</a:t>
            </a:r>
            <a:r>
              <a:rPr lang="en-US" altLang="ko-KR" sz="1050" dirty="0"/>
              <a:t>, Methane, </a:t>
            </a:r>
            <a:r>
              <a:rPr lang="en-US" altLang="ko-KR" sz="1050" dirty="0" err="1"/>
              <a:t>Temp&amp;Humi</a:t>
            </a:r>
            <a:r>
              <a:rPr lang="en-US" altLang="ko-KR" sz="1050" dirty="0"/>
              <a:t> Sensor</a:t>
            </a:r>
            <a:endParaRPr lang="ko-KR" altLang="en-US" sz="1050" dirty="0"/>
          </a:p>
        </p:txBody>
      </p:sp>
      <p:pic>
        <p:nvPicPr>
          <p:cNvPr id="15" name="그림 14">
            <a:extLst>
              <a:ext uri="{FF2B5EF4-FFF2-40B4-BE49-F238E27FC236}">
                <a16:creationId xmlns:a16="http://schemas.microsoft.com/office/drawing/2014/main" id="{B8CCBE2A-9B74-4B4D-8749-E2BFFEAD63B9}"/>
              </a:ext>
            </a:extLst>
          </p:cNvPr>
          <p:cNvPicPr>
            <a:picLocks noChangeAspect="1"/>
          </p:cNvPicPr>
          <p:nvPr/>
        </p:nvPicPr>
        <p:blipFill rotWithShape="1">
          <a:blip r:embed="rId5"/>
          <a:srcRect l="53482" t="57021" r="40804" b="36858"/>
          <a:stretch/>
        </p:blipFill>
        <p:spPr>
          <a:xfrm>
            <a:off x="3434984" y="3354567"/>
            <a:ext cx="1168756" cy="677478"/>
          </a:xfrm>
          <a:prstGeom prst="rect">
            <a:avLst/>
          </a:prstGeom>
        </p:spPr>
      </p:pic>
      <p:cxnSp>
        <p:nvCxnSpPr>
          <p:cNvPr id="16" name="직선 화살표 연결선 15">
            <a:extLst>
              <a:ext uri="{FF2B5EF4-FFF2-40B4-BE49-F238E27FC236}">
                <a16:creationId xmlns:a16="http://schemas.microsoft.com/office/drawing/2014/main" id="{ACE343BB-2C60-49E8-A053-AE30A17BD12E}"/>
              </a:ext>
            </a:extLst>
          </p:cNvPr>
          <p:cNvCxnSpPr>
            <a:cxnSpLocks/>
          </p:cNvCxnSpPr>
          <p:nvPr/>
        </p:nvCxnSpPr>
        <p:spPr>
          <a:xfrm flipV="1">
            <a:off x="4796038" y="2752609"/>
            <a:ext cx="1762941" cy="1797"/>
          </a:xfrm>
          <a:prstGeom prst="straightConnector1">
            <a:avLst/>
          </a:prstGeom>
          <a:ln w="571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pic>
        <p:nvPicPr>
          <p:cNvPr id="17" name="그림 16">
            <a:extLst>
              <a:ext uri="{FF2B5EF4-FFF2-40B4-BE49-F238E27FC236}">
                <a16:creationId xmlns:a16="http://schemas.microsoft.com/office/drawing/2014/main" id="{B48AAB7E-B72C-4AEC-8BD3-CD909E1B6675}"/>
              </a:ext>
            </a:extLst>
          </p:cNvPr>
          <p:cNvPicPr>
            <a:picLocks noChangeAspect="1"/>
          </p:cNvPicPr>
          <p:nvPr/>
        </p:nvPicPr>
        <p:blipFill>
          <a:blip r:embed="rId6"/>
          <a:stretch>
            <a:fillRect/>
          </a:stretch>
        </p:blipFill>
        <p:spPr>
          <a:xfrm>
            <a:off x="6911717" y="2148048"/>
            <a:ext cx="1066800" cy="1400175"/>
          </a:xfrm>
          <a:prstGeom prst="rect">
            <a:avLst/>
          </a:prstGeom>
        </p:spPr>
      </p:pic>
      <p:cxnSp>
        <p:nvCxnSpPr>
          <p:cNvPr id="18" name="직선 화살표 연결선 17">
            <a:extLst>
              <a:ext uri="{FF2B5EF4-FFF2-40B4-BE49-F238E27FC236}">
                <a16:creationId xmlns:a16="http://schemas.microsoft.com/office/drawing/2014/main" id="{4CD8BD9F-4750-4586-8C45-8BAF4114CEAE}"/>
              </a:ext>
            </a:extLst>
          </p:cNvPr>
          <p:cNvCxnSpPr>
            <a:cxnSpLocks/>
          </p:cNvCxnSpPr>
          <p:nvPr/>
        </p:nvCxnSpPr>
        <p:spPr>
          <a:xfrm flipV="1">
            <a:off x="8143701" y="2752609"/>
            <a:ext cx="1408982" cy="1"/>
          </a:xfrm>
          <a:prstGeom prst="straightConnector1">
            <a:avLst/>
          </a:prstGeom>
          <a:ln w="571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pic>
        <p:nvPicPr>
          <p:cNvPr id="19" name="그림 18">
            <a:extLst>
              <a:ext uri="{FF2B5EF4-FFF2-40B4-BE49-F238E27FC236}">
                <a16:creationId xmlns:a16="http://schemas.microsoft.com/office/drawing/2014/main" id="{042E9431-4A8F-4F0B-8658-E53B64F8EB5D}"/>
              </a:ext>
            </a:extLst>
          </p:cNvPr>
          <p:cNvPicPr>
            <a:picLocks noChangeAspect="1"/>
          </p:cNvPicPr>
          <p:nvPr/>
        </p:nvPicPr>
        <p:blipFill>
          <a:blip r:embed="rId7"/>
          <a:stretch>
            <a:fillRect/>
          </a:stretch>
        </p:blipFill>
        <p:spPr>
          <a:xfrm>
            <a:off x="7033079" y="3681037"/>
            <a:ext cx="824076" cy="2165218"/>
          </a:xfrm>
          <a:prstGeom prst="rect">
            <a:avLst/>
          </a:prstGeom>
          <a:ln>
            <a:solidFill>
              <a:schemeClr val="tx1"/>
            </a:solidFill>
          </a:ln>
        </p:spPr>
      </p:pic>
      <p:sp>
        <p:nvSpPr>
          <p:cNvPr id="20" name="TextBox 19">
            <a:extLst>
              <a:ext uri="{FF2B5EF4-FFF2-40B4-BE49-F238E27FC236}">
                <a16:creationId xmlns:a16="http://schemas.microsoft.com/office/drawing/2014/main" id="{84796AC3-9869-4FB2-A4DC-E6BDCAABE1CD}"/>
              </a:ext>
            </a:extLst>
          </p:cNvPr>
          <p:cNvSpPr txBox="1"/>
          <p:nvPr/>
        </p:nvSpPr>
        <p:spPr>
          <a:xfrm>
            <a:off x="6417701" y="5882501"/>
            <a:ext cx="2054832" cy="276999"/>
          </a:xfrm>
          <a:prstGeom prst="rect">
            <a:avLst/>
          </a:prstGeom>
          <a:noFill/>
        </p:spPr>
        <p:txBody>
          <a:bodyPr wrap="square" rtlCol="0">
            <a:spAutoFit/>
          </a:bodyPr>
          <a:lstStyle/>
          <a:p>
            <a:pPr algn="ctr"/>
            <a:r>
              <a:rPr lang="en-US" altLang="ko-KR" sz="1200" dirty="0"/>
              <a:t>Virtual Worker Simulator</a:t>
            </a:r>
            <a:endParaRPr lang="ko-KR" altLang="en-US" sz="1200" dirty="0"/>
          </a:p>
        </p:txBody>
      </p:sp>
      <p:sp>
        <p:nvSpPr>
          <p:cNvPr id="21" name="TextBox 20">
            <a:extLst>
              <a:ext uri="{FF2B5EF4-FFF2-40B4-BE49-F238E27FC236}">
                <a16:creationId xmlns:a16="http://schemas.microsoft.com/office/drawing/2014/main" id="{F0C65E00-1AE2-44B3-9F88-043FEAD49B3B}"/>
              </a:ext>
            </a:extLst>
          </p:cNvPr>
          <p:cNvSpPr txBox="1"/>
          <p:nvPr/>
        </p:nvSpPr>
        <p:spPr>
          <a:xfrm>
            <a:off x="2360098" y="2109992"/>
            <a:ext cx="2741123" cy="276999"/>
          </a:xfrm>
          <a:prstGeom prst="rect">
            <a:avLst/>
          </a:prstGeom>
          <a:noFill/>
        </p:spPr>
        <p:txBody>
          <a:bodyPr wrap="square" rtlCol="0">
            <a:spAutoFit/>
          </a:bodyPr>
          <a:lstStyle/>
          <a:p>
            <a:pPr algn="ctr"/>
            <a:r>
              <a:rPr lang="en-US" altLang="ko-KR" sz="1200" dirty="0"/>
              <a:t>IoT Device for Worker’s Safety</a:t>
            </a:r>
            <a:endParaRPr lang="ko-KR" altLang="en-US" sz="1200" dirty="0"/>
          </a:p>
        </p:txBody>
      </p:sp>
      <p:sp>
        <p:nvSpPr>
          <p:cNvPr id="22" name="TextBox 21">
            <a:extLst>
              <a:ext uri="{FF2B5EF4-FFF2-40B4-BE49-F238E27FC236}">
                <a16:creationId xmlns:a16="http://schemas.microsoft.com/office/drawing/2014/main" id="{0B17B1AB-2A37-46E7-9F9A-703FBC32A864}"/>
              </a:ext>
            </a:extLst>
          </p:cNvPr>
          <p:cNvSpPr txBox="1"/>
          <p:nvPr/>
        </p:nvSpPr>
        <p:spPr>
          <a:xfrm>
            <a:off x="9738731" y="3225057"/>
            <a:ext cx="2054832" cy="646331"/>
          </a:xfrm>
          <a:prstGeom prst="rect">
            <a:avLst/>
          </a:prstGeom>
          <a:noFill/>
        </p:spPr>
        <p:txBody>
          <a:bodyPr wrap="square" rtlCol="0">
            <a:spAutoFit/>
          </a:bodyPr>
          <a:lstStyle/>
          <a:p>
            <a:pPr algn="ctr"/>
            <a:r>
              <a:rPr lang="en-US" altLang="ko-KR" sz="1200" dirty="0"/>
              <a:t>Smart Working Environment Monitoring Service Website</a:t>
            </a:r>
            <a:endParaRPr lang="ko-KR" altLang="en-US" sz="1200" dirty="0"/>
          </a:p>
        </p:txBody>
      </p:sp>
      <p:sp>
        <p:nvSpPr>
          <p:cNvPr id="24" name="TextBox 23">
            <a:extLst>
              <a:ext uri="{FF2B5EF4-FFF2-40B4-BE49-F238E27FC236}">
                <a16:creationId xmlns:a16="http://schemas.microsoft.com/office/drawing/2014/main" id="{F2FFA848-E98F-41AA-939F-9FE0EEC7940E}"/>
              </a:ext>
            </a:extLst>
          </p:cNvPr>
          <p:cNvSpPr txBox="1"/>
          <p:nvPr/>
        </p:nvSpPr>
        <p:spPr>
          <a:xfrm>
            <a:off x="4796038" y="2886164"/>
            <a:ext cx="1762941" cy="276999"/>
          </a:xfrm>
          <a:prstGeom prst="rect">
            <a:avLst/>
          </a:prstGeom>
          <a:noFill/>
        </p:spPr>
        <p:txBody>
          <a:bodyPr wrap="square" rtlCol="0">
            <a:spAutoFit/>
          </a:bodyPr>
          <a:lstStyle/>
          <a:p>
            <a:pPr algn="ctr"/>
            <a:r>
              <a:rPr lang="en-US" altLang="ko-KR" sz="1200" dirty="0" err="1"/>
              <a:t>WiFi</a:t>
            </a:r>
            <a:r>
              <a:rPr lang="en-US" altLang="ko-KR" sz="1200" dirty="0"/>
              <a:t>, LTE, </a:t>
            </a:r>
            <a:r>
              <a:rPr lang="en-US" altLang="ko-KR" sz="1200" dirty="0" err="1"/>
              <a:t>etc</a:t>
            </a:r>
            <a:endParaRPr lang="ko-KR" altLang="en-US" sz="1200" dirty="0"/>
          </a:p>
        </p:txBody>
      </p:sp>
      <p:cxnSp>
        <p:nvCxnSpPr>
          <p:cNvPr id="25" name="직선 화살표 연결선 24">
            <a:extLst>
              <a:ext uri="{FF2B5EF4-FFF2-40B4-BE49-F238E27FC236}">
                <a16:creationId xmlns:a16="http://schemas.microsoft.com/office/drawing/2014/main" id="{A0BAD5E9-30FD-4AF2-B630-72195815D941}"/>
              </a:ext>
            </a:extLst>
          </p:cNvPr>
          <p:cNvCxnSpPr>
            <a:cxnSpLocks/>
          </p:cNvCxnSpPr>
          <p:nvPr/>
        </p:nvCxnSpPr>
        <p:spPr>
          <a:xfrm flipH="1" flipV="1">
            <a:off x="1810986" y="4627008"/>
            <a:ext cx="1041785" cy="136638"/>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26" name="그림 25">
            <a:extLst>
              <a:ext uri="{FF2B5EF4-FFF2-40B4-BE49-F238E27FC236}">
                <a16:creationId xmlns:a16="http://schemas.microsoft.com/office/drawing/2014/main" id="{55C960E0-F165-482D-B7B0-D29C5E74AFEE}"/>
              </a:ext>
            </a:extLst>
          </p:cNvPr>
          <p:cNvPicPr>
            <a:picLocks noChangeAspect="1"/>
          </p:cNvPicPr>
          <p:nvPr/>
        </p:nvPicPr>
        <p:blipFill>
          <a:blip r:embed="rId8"/>
          <a:stretch>
            <a:fillRect/>
          </a:stretch>
        </p:blipFill>
        <p:spPr>
          <a:xfrm>
            <a:off x="3285360" y="4404139"/>
            <a:ext cx="885825" cy="695325"/>
          </a:xfrm>
          <a:prstGeom prst="rect">
            <a:avLst/>
          </a:prstGeom>
        </p:spPr>
      </p:pic>
      <p:sp>
        <p:nvSpPr>
          <p:cNvPr id="27" name="TextBox 26">
            <a:extLst>
              <a:ext uri="{FF2B5EF4-FFF2-40B4-BE49-F238E27FC236}">
                <a16:creationId xmlns:a16="http://schemas.microsoft.com/office/drawing/2014/main" id="{69EF67C7-79E4-4590-ACA4-221C283F3463}"/>
              </a:ext>
            </a:extLst>
          </p:cNvPr>
          <p:cNvSpPr txBox="1"/>
          <p:nvPr/>
        </p:nvSpPr>
        <p:spPr>
          <a:xfrm>
            <a:off x="2816785" y="5069423"/>
            <a:ext cx="1969223" cy="253916"/>
          </a:xfrm>
          <a:prstGeom prst="rect">
            <a:avLst/>
          </a:prstGeom>
          <a:noFill/>
        </p:spPr>
        <p:txBody>
          <a:bodyPr wrap="square" rtlCol="0">
            <a:spAutoFit/>
          </a:bodyPr>
          <a:lstStyle/>
          <a:p>
            <a:pPr algn="ctr"/>
            <a:r>
              <a:rPr lang="en-US" altLang="ko-KR" sz="1050" dirty="0"/>
              <a:t>Speaker</a:t>
            </a:r>
            <a:endParaRPr lang="ko-KR" altLang="en-US" sz="1050" dirty="0"/>
          </a:p>
        </p:txBody>
      </p:sp>
      <p:sp>
        <p:nvSpPr>
          <p:cNvPr id="28" name="TextBox 27">
            <a:extLst>
              <a:ext uri="{FF2B5EF4-FFF2-40B4-BE49-F238E27FC236}">
                <a16:creationId xmlns:a16="http://schemas.microsoft.com/office/drawing/2014/main" id="{982C80FB-FB03-497F-BDC3-798CEC703618}"/>
              </a:ext>
            </a:extLst>
          </p:cNvPr>
          <p:cNvSpPr txBox="1"/>
          <p:nvPr/>
        </p:nvSpPr>
        <p:spPr>
          <a:xfrm>
            <a:off x="1357117" y="4789576"/>
            <a:ext cx="1969223" cy="253916"/>
          </a:xfrm>
          <a:prstGeom prst="rect">
            <a:avLst/>
          </a:prstGeom>
          <a:noFill/>
        </p:spPr>
        <p:txBody>
          <a:bodyPr wrap="square" rtlCol="0">
            <a:spAutoFit/>
          </a:bodyPr>
          <a:lstStyle/>
          <a:p>
            <a:pPr algn="ctr"/>
            <a:r>
              <a:rPr lang="en-US" altLang="ko-KR" sz="1050" dirty="0"/>
              <a:t>Warning</a:t>
            </a:r>
            <a:endParaRPr lang="ko-KR" altLang="en-US" sz="1050" dirty="0"/>
          </a:p>
        </p:txBody>
      </p:sp>
      <p:sp>
        <p:nvSpPr>
          <p:cNvPr id="29" name="TextBox 28">
            <a:extLst>
              <a:ext uri="{FF2B5EF4-FFF2-40B4-BE49-F238E27FC236}">
                <a16:creationId xmlns:a16="http://schemas.microsoft.com/office/drawing/2014/main" id="{47261BC2-4C7A-46A1-9F3A-CA341B6A2F75}"/>
              </a:ext>
            </a:extLst>
          </p:cNvPr>
          <p:cNvSpPr txBox="1"/>
          <p:nvPr/>
        </p:nvSpPr>
        <p:spPr>
          <a:xfrm>
            <a:off x="1083673" y="3330355"/>
            <a:ext cx="1969223" cy="253916"/>
          </a:xfrm>
          <a:prstGeom prst="rect">
            <a:avLst/>
          </a:prstGeom>
          <a:noFill/>
        </p:spPr>
        <p:txBody>
          <a:bodyPr wrap="square" rtlCol="0">
            <a:spAutoFit/>
          </a:bodyPr>
          <a:lstStyle/>
          <a:p>
            <a:pPr algn="ctr"/>
            <a:r>
              <a:rPr lang="en-US" altLang="ko-KR" sz="1050" dirty="0"/>
              <a:t>Sensing</a:t>
            </a:r>
            <a:endParaRPr lang="ko-KR" altLang="en-US" sz="1050" dirty="0"/>
          </a:p>
        </p:txBody>
      </p:sp>
      <p:pic>
        <p:nvPicPr>
          <p:cNvPr id="5" name="그림 4">
            <a:extLst>
              <a:ext uri="{FF2B5EF4-FFF2-40B4-BE49-F238E27FC236}">
                <a16:creationId xmlns:a16="http://schemas.microsoft.com/office/drawing/2014/main" id="{74B6F07F-CF69-454A-ACE1-6F60A1E4D21C}"/>
              </a:ext>
            </a:extLst>
          </p:cNvPr>
          <p:cNvPicPr>
            <a:picLocks noChangeAspect="1"/>
          </p:cNvPicPr>
          <p:nvPr/>
        </p:nvPicPr>
        <p:blipFill rotWithShape="1">
          <a:blip r:embed="rId9"/>
          <a:srcRect l="6422" t="18486" r="11863" b="8591"/>
          <a:stretch/>
        </p:blipFill>
        <p:spPr>
          <a:xfrm>
            <a:off x="9846526" y="2334730"/>
            <a:ext cx="1705394" cy="856089"/>
          </a:xfrm>
          <a:prstGeom prst="rect">
            <a:avLst/>
          </a:prstGeom>
        </p:spPr>
      </p:pic>
      <p:sp>
        <p:nvSpPr>
          <p:cNvPr id="34" name="TextBox 33">
            <a:extLst>
              <a:ext uri="{FF2B5EF4-FFF2-40B4-BE49-F238E27FC236}">
                <a16:creationId xmlns:a16="http://schemas.microsoft.com/office/drawing/2014/main" id="{8D263539-4DEB-4EAD-AF48-41BF0082CF69}"/>
              </a:ext>
            </a:extLst>
          </p:cNvPr>
          <p:cNvSpPr txBox="1"/>
          <p:nvPr/>
        </p:nvSpPr>
        <p:spPr>
          <a:xfrm>
            <a:off x="5095701" y="1900187"/>
            <a:ext cx="6096000" cy="369332"/>
          </a:xfrm>
          <a:prstGeom prst="rect">
            <a:avLst/>
          </a:prstGeom>
          <a:noFill/>
        </p:spPr>
        <p:txBody>
          <a:bodyPr wrap="square">
            <a:spAutoFit/>
          </a:bodyPr>
          <a:lstStyle/>
          <a:p>
            <a:r>
              <a:rPr lang="ko-KR" altLang="en-US" dirty="0" err="1"/>
              <a:t>Configuration</a:t>
            </a:r>
            <a:endParaRPr lang="ko-KR" altLang="en-US" dirty="0"/>
          </a:p>
        </p:txBody>
      </p:sp>
      <p:grpSp>
        <p:nvGrpSpPr>
          <p:cNvPr id="30" name="그룹 1001">
            <a:extLst>
              <a:ext uri="{FF2B5EF4-FFF2-40B4-BE49-F238E27FC236}">
                <a16:creationId xmlns:a16="http://schemas.microsoft.com/office/drawing/2014/main" id="{A8AD64C4-63A6-45E8-A04C-424CD2AACF62}"/>
              </a:ext>
            </a:extLst>
          </p:cNvPr>
          <p:cNvGrpSpPr/>
          <p:nvPr/>
        </p:nvGrpSpPr>
        <p:grpSpPr>
          <a:xfrm>
            <a:off x="729989" y="3443817"/>
            <a:ext cx="1027299" cy="1347297"/>
            <a:chOff x="1873871" y="1467912"/>
            <a:chExt cx="2455881" cy="3202645"/>
          </a:xfrm>
        </p:grpSpPr>
        <p:pic>
          <p:nvPicPr>
            <p:cNvPr id="31" name="Object 2">
              <a:extLst>
                <a:ext uri="{FF2B5EF4-FFF2-40B4-BE49-F238E27FC236}">
                  <a16:creationId xmlns:a16="http://schemas.microsoft.com/office/drawing/2014/main" id="{58454906-9A6E-4A55-98D4-053B7BDB1645}"/>
                </a:ext>
              </a:extLst>
            </p:cNvPr>
            <p:cNvPicPr>
              <a:picLocks noChangeAspect="1"/>
            </p:cNvPicPr>
            <p:nvPr/>
          </p:nvPicPr>
          <p:blipFill>
            <a:blip r:embed="rId10" cstate="print"/>
            <a:stretch>
              <a:fillRect/>
            </a:stretch>
          </p:blipFill>
          <p:spPr>
            <a:xfrm>
              <a:off x="1873871" y="1467912"/>
              <a:ext cx="2455881" cy="3202645"/>
            </a:xfrm>
            <a:prstGeom prst="rect">
              <a:avLst/>
            </a:prstGeom>
          </p:spPr>
        </p:pic>
      </p:grpSp>
    </p:spTree>
    <p:extLst>
      <p:ext uri="{BB962C8B-B14F-4D97-AF65-F5344CB8AC3E}">
        <p14:creationId xmlns:p14="http://schemas.microsoft.com/office/powerpoint/2010/main" val="2538015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4547908-0173-492C-8E07-F7437D648759}"/>
              </a:ext>
            </a:extLst>
          </p:cNvPr>
          <p:cNvSpPr/>
          <p:nvPr/>
        </p:nvSpPr>
        <p:spPr>
          <a:xfrm>
            <a:off x="0" y="0"/>
            <a:ext cx="12192000" cy="6858000"/>
          </a:xfrm>
          <a:prstGeom prst="rect">
            <a:avLst/>
          </a:prstGeom>
          <a:solidFill>
            <a:srgbClr val="93C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직사각형 5">
            <a:extLst>
              <a:ext uri="{FF2B5EF4-FFF2-40B4-BE49-F238E27FC236}">
                <a16:creationId xmlns:a16="http://schemas.microsoft.com/office/drawing/2014/main" id="{ADA899EA-5290-4466-9CDB-D71C1B2EDCFA}"/>
              </a:ext>
            </a:extLst>
          </p:cNvPr>
          <p:cNvSpPr/>
          <p:nvPr/>
        </p:nvSpPr>
        <p:spPr>
          <a:xfrm>
            <a:off x="0" y="0"/>
            <a:ext cx="12192000" cy="3429000"/>
          </a:xfrm>
          <a:prstGeom prst="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lnSpc>
                <a:spcPct val="150000"/>
              </a:lnSpc>
              <a:defRPr/>
            </a:pPr>
            <a:endParaRPr lang="ko-KR" altLang="en-US" sz="7200" kern="0" dirty="0">
              <a:solidFill>
                <a:prstClr val="white"/>
              </a:solidFill>
            </a:endParaRPr>
          </a:p>
        </p:txBody>
      </p:sp>
      <p:sp>
        <p:nvSpPr>
          <p:cNvPr id="27" name="모서리가 둥근 직사각형 5">
            <a:extLst>
              <a:ext uri="{FF2B5EF4-FFF2-40B4-BE49-F238E27FC236}">
                <a16:creationId xmlns:a16="http://schemas.microsoft.com/office/drawing/2014/main" id="{ABA94C83-385D-4735-A598-FCAEE956C583}"/>
              </a:ext>
            </a:extLst>
          </p:cNvPr>
          <p:cNvSpPr/>
          <p:nvPr/>
        </p:nvSpPr>
        <p:spPr>
          <a:xfrm>
            <a:off x="222421" y="252037"/>
            <a:ext cx="11747157" cy="6353926"/>
          </a:xfrm>
          <a:prstGeom prst="rect">
            <a:avLst/>
          </a:prstGeom>
          <a:solidFill>
            <a:schemeClr val="bg1"/>
          </a:solidFill>
          <a:ln w="9525">
            <a:noFill/>
          </a:ln>
          <a:effectLst>
            <a:outerShdw dist="1270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latinLnBrk="0">
              <a:lnSpc>
                <a:spcPct val="150000"/>
              </a:lnSpc>
              <a:defRPr/>
            </a:pPr>
            <a:endParaRPr lang="ko-KR" altLang="en-US" sz="3600" kern="0" dirty="0">
              <a:solidFill>
                <a:prstClr val="white">
                  <a:lumMod val="75000"/>
                </a:prstClr>
              </a:solidFill>
            </a:endParaRPr>
          </a:p>
        </p:txBody>
      </p:sp>
      <p:sp>
        <p:nvSpPr>
          <p:cNvPr id="3" name="TextBox 2">
            <a:extLst>
              <a:ext uri="{FF2B5EF4-FFF2-40B4-BE49-F238E27FC236}">
                <a16:creationId xmlns:a16="http://schemas.microsoft.com/office/drawing/2014/main" id="{62EBDA8A-3228-48EE-89EE-490848DE0BCE}"/>
              </a:ext>
            </a:extLst>
          </p:cNvPr>
          <p:cNvSpPr txBox="1"/>
          <p:nvPr/>
        </p:nvSpPr>
        <p:spPr>
          <a:xfrm>
            <a:off x="1130862" y="424848"/>
            <a:ext cx="5285509" cy="523220"/>
          </a:xfrm>
          <a:prstGeom prst="rect">
            <a:avLst/>
          </a:prstGeom>
          <a:noFill/>
        </p:spPr>
        <p:txBody>
          <a:bodyPr wrap="square" rtlCol="0">
            <a:spAutoFit/>
          </a:bodyPr>
          <a:lstStyle/>
          <a:p>
            <a:r>
              <a:rPr lang="en-US" altLang="ko-KR" sz="2800" b="1" dirty="0"/>
              <a:t>Hardware configuration</a:t>
            </a:r>
            <a:endParaRPr lang="ko-KR" altLang="en-US" sz="2800" b="1" dirty="0"/>
          </a:p>
        </p:txBody>
      </p:sp>
      <p:sp>
        <p:nvSpPr>
          <p:cNvPr id="13" name="타원 12">
            <a:extLst>
              <a:ext uri="{FF2B5EF4-FFF2-40B4-BE49-F238E27FC236}">
                <a16:creationId xmlns:a16="http://schemas.microsoft.com/office/drawing/2014/main" id="{20C8B512-F617-4FA9-B929-5A9D849F4C88}"/>
              </a:ext>
            </a:extLst>
          </p:cNvPr>
          <p:cNvSpPr/>
          <p:nvPr/>
        </p:nvSpPr>
        <p:spPr>
          <a:xfrm>
            <a:off x="512467" y="444282"/>
            <a:ext cx="525600" cy="523875"/>
          </a:xfrm>
          <a:prstGeom prst="ellipse">
            <a:avLst/>
          </a:prstGeom>
          <a:solidFill>
            <a:srgbClr val="92CAED"/>
          </a:solidFill>
          <a:ln w="25400">
            <a:solidFill>
              <a:srgbClr val="412A44"/>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90000" rtlCol="0" anchor="ctr"/>
          <a:lstStyle/>
          <a:p>
            <a:pPr algn="ctr" latinLnBrk="0">
              <a:defRPr/>
            </a:pPr>
            <a:r>
              <a:rPr lang="en-US" altLang="ko-KR" sz="2800" b="1" kern="0" dirty="0">
                <a:ln w="9525">
                  <a:solidFill>
                    <a:srgbClr val="412A44"/>
                  </a:solidFill>
                </a:ln>
                <a:solidFill>
                  <a:prstClr val="white"/>
                </a:solidFill>
                <a:latin typeface="+mj-lt"/>
                <a:ea typeface="야놀자 야체 B" panose="02020603020101020101" pitchFamily="18" charset="-127"/>
              </a:rPr>
              <a:t>06</a:t>
            </a:r>
          </a:p>
        </p:txBody>
      </p:sp>
      <p:grpSp>
        <p:nvGrpSpPr>
          <p:cNvPr id="8" name="그룹 7">
            <a:extLst>
              <a:ext uri="{FF2B5EF4-FFF2-40B4-BE49-F238E27FC236}">
                <a16:creationId xmlns:a16="http://schemas.microsoft.com/office/drawing/2014/main" id="{C88A7499-91B6-4FFB-AA5A-260617FA2A8E}"/>
              </a:ext>
            </a:extLst>
          </p:cNvPr>
          <p:cNvGrpSpPr/>
          <p:nvPr/>
        </p:nvGrpSpPr>
        <p:grpSpPr>
          <a:xfrm>
            <a:off x="5137902" y="1191653"/>
            <a:ext cx="6831676" cy="4474694"/>
            <a:chOff x="4982262" y="1171852"/>
            <a:chExt cx="6984020" cy="4306711"/>
          </a:xfrm>
        </p:grpSpPr>
        <p:grpSp>
          <p:nvGrpSpPr>
            <p:cNvPr id="9" name="그룹 8">
              <a:extLst>
                <a:ext uri="{FF2B5EF4-FFF2-40B4-BE49-F238E27FC236}">
                  <a16:creationId xmlns:a16="http://schemas.microsoft.com/office/drawing/2014/main" id="{1056B1AE-0C98-4802-9DF4-C352D3F41456}"/>
                </a:ext>
              </a:extLst>
            </p:cNvPr>
            <p:cNvGrpSpPr/>
            <p:nvPr/>
          </p:nvGrpSpPr>
          <p:grpSpPr>
            <a:xfrm>
              <a:off x="4982262" y="1171852"/>
              <a:ext cx="6984020" cy="4306711"/>
              <a:chOff x="4982262" y="1171852"/>
              <a:chExt cx="6984020" cy="4306711"/>
            </a:xfrm>
          </p:grpSpPr>
          <p:pic>
            <p:nvPicPr>
              <p:cNvPr id="16" name="Picture 6">
                <a:extLst>
                  <a:ext uri="{FF2B5EF4-FFF2-40B4-BE49-F238E27FC236}">
                    <a16:creationId xmlns:a16="http://schemas.microsoft.com/office/drawing/2014/main" id="{6A1405FD-5FF8-43B1-849B-34B39F3787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443"/>
              <a:stretch/>
            </p:blipFill>
            <p:spPr bwMode="auto">
              <a:xfrm>
                <a:off x="5178456" y="2058043"/>
                <a:ext cx="5205589" cy="33092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14DABE1-D3EF-4385-88EF-D988BBB64CB3}"/>
                  </a:ext>
                </a:extLst>
              </p:cNvPr>
              <p:cNvSpPr txBox="1"/>
              <p:nvPr/>
            </p:nvSpPr>
            <p:spPr>
              <a:xfrm>
                <a:off x="8521186" y="1712164"/>
                <a:ext cx="1613694" cy="296223"/>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Monoxide gas</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p:txBody>
          </p:sp>
          <p:sp>
            <p:nvSpPr>
              <p:cNvPr id="18" name="TextBox 17">
                <a:extLst>
                  <a:ext uri="{FF2B5EF4-FFF2-40B4-BE49-F238E27FC236}">
                    <a16:creationId xmlns:a16="http://schemas.microsoft.com/office/drawing/2014/main" id="{C5A62B24-F953-4138-84C9-2492C74DD2F4}"/>
                  </a:ext>
                </a:extLst>
              </p:cNvPr>
              <p:cNvSpPr txBox="1"/>
              <p:nvPr/>
            </p:nvSpPr>
            <p:spPr>
              <a:xfrm>
                <a:off x="10349865" y="2437847"/>
                <a:ext cx="1415143" cy="32584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err="1">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Methan</a:t>
                </a:r>
                <a:r>
                  <a:rPr kumimoji="0" lang="en-US" altLang="ko-KR" sz="13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 </a:t>
                </a:r>
                <a:r>
                  <a:rPr kumimoji="0" lang="en-US" altLang="ko-KR"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gas</a:t>
                </a:r>
                <a:endParaRPr kumimoji="0" lang="ko-KR" altLang="en-US" sz="13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p:txBody>
          </p:sp>
          <p:sp>
            <p:nvSpPr>
              <p:cNvPr id="19" name="TextBox 18">
                <a:extLst>
                  <a:ext uri="{FF2B5EF4-FFF2-40B4-BE49-F238E27FC236}">
                    <a16:creationId xmlns:a16="http://schemas.microsoft.com/office/drawing/2014/main" id="{CBAE9CBE-E779-4191-A058-97D17E32CB99}"/>
                  </a:ext>
                </a:extLst>
              </p:cNvPr>
              <p:cNvSpPr txBox="1"/>
              <p:nvPr/>
            </p:nvSpPr>
            <p:spPr>
              <a:xfrm>
                <a:off x="4982262" y="3843784"/>
                <a:ext cx="949081" cy="503578"/>
              </a:xfrm>
              <a:prstGeom prst="rect">
                <a:avLst/>
              </a:prstGeom>
              <a:solidFill>
                <a:schemeClr val="bg1"/>
              </a:solid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Speaker Module</a:t>
                </a:r>
                <a:r>
                  <a:rPr kumimoji="0" lang="ko-KR" altLang="en-US"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 </a:t>
                </a:r>
              </a:p>
            </p:txBody>
          </p:sp>
          <p:sp>
            <p:nvSpPr>
              <p:cNvPr id="20" name="TextBox 19">
                <a:extLst>
                  <a:ext uri="{FF2B5EF4-FFF2-40B4-BE49-F238E27FC236}">
                    <a16:creationId xmlns:a16="http://schemas.microsoft.com/office/drawing/2014/main" id="{AC307822-4A3F-46AB-AAC3-806E7F51B60E}"/>
                  </a:ext>
                </a:extLst>
              </p:cNvPr>
              <p:cNvSpPr txBox="1"/>
              <p:nvPr/>
            </p:nvSpPr>
            <p:spPr>
              <a:xfrm>
                <a:off x="5603703" y="4790457"/>
                <a:ext cx="949081" cy="296223"/>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Speaker</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p:txBody>
          </p:sp>
          <p:sp>
            <p:nvSpPr>
              <p:cNvPr id="21" name="TextBox 20">
                <a:extLst>
                  <a:ext uri="{FF2B5EF4-FFF2-40B4-BE49-F238E27FC236}">
                    <a16:creationId xmlns:a16="http://schemas.microsoft.com/office/drawing/2014/main" id="{73A99E58-1035-4061-A3F7-FCBA1867889C}"/>
                  </a:ext>
                </a:extLst>
              </p:cNvPr>
              <p:cNvSpPr txBox="1"/>
              <p:nvPr/>
            </p:nvSpPr>
            <p:spPr>
              <a:xfrm>
                <a:off x="8071250" y="5211963"/>
                <a:ext cx="1952969" cy="26660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Proximity sensor</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p:txBody>
          </p:sp>
          <p:sp>
            <p:nvSpPr>
              <p:cNvPr id="22" name="직사각형 21">
                <a:extLst>
                  <a:ext uri="{FF2B5EF4-FFF2-40B4-BE49-F238E27FC236}">
                    <a16:creationId xmlns:a16="http://schemas.microsoft.com/office/drawing/2014/main" id="{BF03FA00-03E2-4972-8A5C-9C023CD8FAE7}"/>
                  </a:ext>
                </a:extLst>
              </p:cNvPr>
              <p:cNvSpPr/>
              <p:nvPr/>
            </p:nvSpPr>
            <p:spPr>
              <a:xfrm>
                <a:off x="5113538" y="1171852"/>
                <a:ext cx="2410132" cy="190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3" name="TextBox 22">
                <a:extLst>
                  <a:ext uri="{FF2B5EF4-FFF2-40B4-BE49-F238E27FC236}">
                    <a16:creationId xmlns:a16="http://schemas.microsoft.com/office/drawing/2014/main" id="{96D2092A-A99D-45CC-9C82-968FF9F3F4A1}"/>
                  </a:ext>
                </a:extLst>
              </p:cNvPr>
              <p:cNvSpPr txBox="1"/>
              <p:nvPr/>
            </p:nvSpPr>
            <p:spPr>
              <a:xfrm>
                <a:off x="10068609" y="3544921"/>
                <a:ext cx="1897673" cy="58477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Arduino </a:t>
                </a:r>
                <a:br>
                  <a:rPr kumimoji="0" lang="en-US" altLang="ko-KR" sz="16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br>
                <a:r>
                  <a:rPr kumimoji="0" lang="en-US" altLang="ko-KR" sz="16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Nano 33 IoT </a:t>
                </a:r>
                <a:endParaRPr kumimoji="0" lang="ko-KR" altLang="en-US" sz="16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p:txBody>
          </p:sp>
          <p:pic>
            <p:nvPicPr>
              <p:cNvPr id="24" name="Picture 6">
                <a:extLst>
                  <a:ext uri="{FF2B5EF4-FFF2-40B4-BE49-F238E27FC236}">
                    <a16:creationId xmlns:a16="http://schemas.microsoft.com/office/drawing/2014/main" id="{5AF15DA3-7406-476E-9F5C-6BB7CF45FE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90" t="30807" r="88483" b="61249"/>
              <a:stretch/>
            </p:blipFill>
            <p:spPr bwMode="auto">
              <a:xfrm>
                <a:off x="6764784" y="3077543"/>
                <a:ext cx="381740" cy="26288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94213CB-DD04-4FED-811E-3B2010480A29}"/>
                  </a:ext>
                </a:extLst>
              </p:cNvPr>
              <p:cNvSpPr txBox="1"/>
              <p:nvPr/>
            </p:nvSpPr>
            <p:spPr>
              <a:xfrm>
                <a:off x="7150479" y="1756561"/>
                <a:ext cx="1456787" cy="503578"/>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err="1">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Temp&amp;Humi</a:t>
                </a:r>
                <a:endParaRPr kumimoji="0" lang="en-US" altLang="ko-KR"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Sensor</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p:txBody>
          </p:sp>
        </p:grpSp>
        <p:pic>
          <p:nvPicPr>
            <p:cNvPr id="10" name="Picture 2" descr="아두이노 라즈베리파이 Pulse Sensor Heart Rate Sensor ( 심박 심장박동 센서 ) : JK전자 &amp;gt; BRAND  SHOP &amp;gt; MCU보드/제어모듈">
              <a:extLst>
                <a:ext uri="{FF2B5EF4-FFF2-40B4-BE49-F238E27FC236}">
                  <a16:creationId xmlns:a16="http://schemas.microsoft.com/office/drawing/2014/main" id="{6ED979F9-66C0-4B2A-BC5A-6E4827C398C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62" r="19790" b="23079"/>
            <a:stretch/>
          </p:blipFill>
          <p:spPr bwMode="auto">
            <a:xfrm rot="21438198">
              <a:off x="7238084" y="2409010"/>
              <a:ext cx="392898" cy="48964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직선 연결선 10">
              <a:extLst>
                <a:ext uri="{FF2B5EF4-FFF2-40B4-BE49-F238E27FC236}">
                  <a16:creationId xmlns:a16="http://schemas.microsoft.com/office/drawing/2014/main" id="{520A4776-5C1F-427C-9C5D-C47C9BD09BCF}"/>
                </a:ext>
              </a:extLst>
            </p:cNvPr>
            <p:cNvCxnSpPr>
              <a:cxnSpLocks/>
            </p:cNvCxnSpPr>
            <p:nvPr/>
          </p:nvCxnSpPr>
          <p:spPr>
            <a:xfrm>
              <a:off x="7467351" y="2896736"/>
              <a:ext cx="1727500" cy="65550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18759D46-FD2F-4B94-9BA9-B570E828759D}"/>
                </a:ext>
              </a:extLst>
            </p:cNvPr>
            <p:cNvCxnSpPr>
              <a:cxnSpLocks/>
            </p:cNvCxnSpPr>
            <p:nvPr/>
          </p:nvCxnSpPr>
          <p:spPr>
            <a:xfrm>
              <a:off x="7430661" y="2886278"/>
              <a:ext cx="93009" cy="366254"/>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3D22B2A4-C017-4418-90EB-B5137B26996F}"/>
                </a:ext>
              </a:extLst>
            </p:cNvPr>
            <p:cNvCxnSpPr>
              <a:cxnSpLocks/>
            </p:cNvCxnSpPr>
            <p:nvPr/>
          </p:nvCxnSpPr>
          <p:spPr>
            <a:xfrm>
              <a:off x="7371318" y="2896308"/>
              <a:ext cx="328160" cy="278416"/>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BDB809A-BDC4-4216-8C57-7D3DBAA8A9FA}"/>
                </a:ext>
              </a:extLst>
            </p:cNvPr>
            <p:cNvSpPr txBox="1"/>
            <p:nvPr/>
          </p:nvSpPr>
          <p:spPr>
            <a:xfrm>
              <a:off x="6225976" y="2298655"/>
              <a:ext cx="1849005" cy="503578"/>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Heart rate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rPr>
                <a:t>Sensor</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맑은 고딕" panose="020F0502020204030204"/>
                <a:ea typeface="맑은 고딕" panose="020B0503020000020004" pitchFamily="50" charset="-127"/>
                <a:cs typeface="+mn-cs"/>
              </a:endParaRPr>
            </a:p>
          </p:txBody>
        </p:sp>
      </p:grpSp>
      <p:pic>
        <p:nvPicPr>
          <p:cNvPr id="26" name="그림 25">
            <a:extLst>
              <a:ext uri="{FF2B5EF4-FFF2-40B4-BE49-F238E27FC236}">
                <a16:creationId xmlns:a16="http://schemas.microsoft.com/office/drawing/2014/main" id="{2A28A62F-9A07-4FE2-9D1E-4D32917F0128}"/>
              </a:ext>
            </a:extLst>
          </p:cNvPr>
          <p:cNvPicPr>
            <a:picLocks noChangeAspect="1"/>
          </p:cNvPicPr>
          <p:nvPr/>
        </p:nvPicPr>
        <p:blipFill rotWithShape="1">
          <a:blip r:embed="rId5"/>
          <a:srcRect l="3942" r="16254"/>
          <a:stretch/>
        </p:blipFill>
        <p:spPr>
          <a:xfrm>
            <a:off x="807150" y="2441927"/>
            <a:ext cx="3831291" cy="2682682"/>
          </a:xfrm>
          <a:prstGeom prst="rect">
            <a:avLst/>
          </a:prstGeom>
        </p:spPr>
      </p:pic>
    </p:spTree>
    <p:extLst>
      <p:ext uri="{BB962C8B-B14F-4D97-AF65-F5344CB8AC3E}">
        <p14:creationId xmlns:p14="http://schemas.microsoft.com/office/powerpoint/2010/main" val="118516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4547908-0173-492C-8E07-F7437D648759}"/>
              </a:ext>
            </a:extLst>
          </p:cNvPr>
          <p:cNvSpPr/>
          <p:nvPr/>
        </p:nvSpPr>
        <p:spPr>
          <a:xfrm>
            <a:off x="0" y="0"/>
            <a:ext cx="12192000" cy="6858000"/>
          </a:xfrm>
          <a:prstGeom prst="rect">
            <a:avLst/>
          </a:prstGeom>
          <a:solidFill>
            <a:srgbClr val="93C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직사각형 5">
            <a:extLst>
              <a:ext uri="{FF2B5EF4-FFF2-40B4-BE49-F238E27FC236}">
                <a16:creationId xmlns:a16="http://schemas.microsoft.com/office/drawing/2014/main" id="{ADA899EA-5290-4466-9CDB-D71C1B2EDCFA}"/>
              </a:ext>
            </a:extLst>
          </p:cNvPr>
          <p:cNvSpPr/>
          <p:nvPr/>
        </p:nvSpPr>
        <p:spPr>
          <a:xfrm>
            <a:off x="0" y="0"/>
            <a:ext cx="12192000" cy="3429000"/>
          </a:xfrm>
          <a:prstGeom prst="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lnSpc>
                <a:spcPct val="150000"/>
              </a:lnSpc>
              <a:defRPr/>
            </a:pPr>
            <a:endParaRPr lang="ko-KR" altLang="en-US" sz="7200" kern="0" dirty="0">
              <a:solidFill>
                <a:prstClr val="white"/>
              </a:solidFill>
            </a:endParaRPr>
          </a:p>
        </p:txBody>
      </p:sp>
      <p:sp>
        <p:nvSpPr>
          <p:cNvPr id="27" name="모서리가 둥근 직사각형 5">
            <a:extLst>
              <a:ext uri="{FF2B5EF4-FFF2-40B4-BE49-F238E27FC236}">
                <a16:creationId xmlns:a16="http://schemas.microsoft.com/office/drawing/2014/main" id="{ABA94C83-385D-4735-A598-FCAEE956C583}"/>
              </a:ext>
            </a:extLst>
          </p:cNvPr>
          <p:cNvSpPr/>
          <p:nvPr/>
        </p:nvSpPr>
        <p:spPr>
          <a:xfrm>
            <a:off x="222421" y="252037"/>
            <a:ext cx="11747157" cy="6353926"/>
          </a:xfrm>
          <a:prstGeom prst="rect">
            <a:avLst/>
          </a:prstGeom>
          <a:solidFill>
            <a:schemeClr val="bg1"/>
          </a:solidFill>
          <a:ln w="9525">
            <a:noFill/>
          </a:ln>
          <a:effectLst>
            <a:outerShdw dist="1270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latinLnBrk="0">
              <a:lnSpc>
                <a:spcPct val="150000"/>
              </a:lnSpc>
              <a:defRPr/>
            </a:pPr>
            <a:endParaRPr lang="ko-KR" altLang="en-US" sz="3600" kern="0" dirty="0">
              <a:solidFill>
                <a:prstClr val="white">
                  <a:lumMod val="75000"/>
                </a:prstClr>
              </a:solidFill>
            </a:endParaRPr>
          </a:p>
        </p:txBody>
      </p:sp>
      <p:sp>
        <p:nvSpPr>
          <p:cNvPr id="3" name="TextBox 2">
            <a:extLst>
              <a:ext uri="{FF2B5EF4-FFF2-40B4-BE49-F238E27FC236}">
                <a16:creationId xmlns:a16="http://schemas.microsoft.com/office/drawing/2014/main" id="{62EBDA8A-3228-48EE-89EE-490848DE0BCE}"/>
              </a:ext>
            </a:extLst>
          </p:cNvPr>
          <p:cNvSpPr txBox="1"/>
          <p:nvPr/>
        </p:nvSpPr>
        <p:spPr>
          <a:xfrm>
            <a:off x="1130862" y="424848"/>
            <a:ext cx="7633128" cy="523220"/>
          </a:xfrm>
          <a:prstGeom prst="rect">
            <a:avLst/>
          </a:prstGeom>
          <a:noFill/>
        </p:spPr>
        <p:txBody>
          <a:bodyPr wrap="square" rtlCol="0">
            <a:spAutoFit/>
          </a:bodyPr>
          <a:lstStyle/>
          <a:p>
            <a:r>
              <a:rPr lang="en-US" altLang="ko-KR" sz="2800" b="1" dirty="0"/>
              <a:t>Hardware external appearance</a:t>
            </a:r>
            <a:endParaRPr lang="ko-KR" altLang="en-US" sz="2800" b="1" dirty="0"/>
          </a:p>
        </p:txBody>
      </p:sp>
      <p:sp>
        <p:nvSpPr>
          <p:cNvPr id="13" name="타원 12">
            <a:extLst>
              <a:ext uri="{FF2B5EF4-FFF2-40B4-BE49-F238E27FC236}">
                <a16:creationId xmlns:a16="http://schemas.microsoft.com/office/drawing/2014/main" id="{20C8B512-F617-4FA9-B929-5A9D849F4C88}"/>
              </a:ext>
            </a:extLst>
          </p:cNvPr>
          <p:cNvSpPr/>
          <p:nvPr/>
        </p:nvSpPr>
        <p:spPr>
          <a:xfrm>
            <a:off x="512467" y="444282"/>
            <a:ext cx="525600" cy="523875"/>
          </a:xfrm>
          <a:prstGeom prst="ellipse">
            <a:avLst/>
          </a:prstGeom>
          <a:solidFill>
            <a:srgbClr val="92CAED"/>
          </a:solidFill>
          <a:ln w="25400">
            <a:solidFill>
              <a:srgbClr val="412A44"/>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90000" rtlCol="0" anchor="ctr"/>
          <a:lstStyle/>
          <a:p>
            <a:pPr algn="ctr" latinLnBrk="0">
              <a:defRPr/>
            </a:pPr>
            <a:r>
              <a:rPr lang="en-US" altLang="ko-KR" sz="2800" b="1" kern="0" dirty="0">
                <a:ln w="9525">
                  <a:solidFill>
                    <a:srgbClr val="412A44"/>
                  </a:solidFill>
                </a:ln>
                <a:solidFill>
                  <a:prstClr val="white"/>
                </a:solidFill>
                <a:latin typeface="+mj-lt"/>
                <a:ea typeface="야놀자 야체 B" panose="02020603020101020101" pitchFamily="18" charset="-127"/>
              </a:rPr>
              <a:t>07</a:t>
            </a:r>
          </a:p>
        </p:txBody>
      </p:sp>
      <p:pic>
        <p:nvPicPr>
          <p:cNvPr id="28" name="그림 27">
            <a:extLst>
              <a:ext uri="{FF2B5EF4-FFF2-40B4-BE49-F238E27FC236}">
                <a16:creationId xmlns:a16="http://schemas.microsoft.com/office/drawing/2014/main" id="{8FE0896D-08F1-42F9-9A10-7996E3E1B73D}"/>
              </a:ext>
            </a:extLst>
          </p:cNvPr>
          <p:cNvPicPr>
            <a:picLocks noChangeAspect="1"/>
          </p:cNvPicPr>
          <p:nvPr/>
        </p:nvPicPr>
        <p:blipFill>
          <a:blip r:embed="rId3"/>
          <a:stretch>
            <a:fillRect/>
          </a:stretch>
        </p:blipFill>
        <p:spPr>
          <a:xfrm>
            <a:off x="3033015" y="1340523"/>
            <a:ext cx="2838473" cy="2404817"/>
          </a:xfrm>
          <a:prstGeom prst="rect">
            <a:avLst/>
          </a:prstGeom>
        </p:spPr>
      </p:pic>
      <p:pic>
        <p:nvPicPr>
          <p:cNvPr id="29" name="그림 28">
            <a:extLst>
              <a:ext uri="{FF2B5EF4-FFF2-40B4-BE49-F238E27FC236}">
                <a16:creationId xmlns:a16="http://schemas.microsoft.com/office/drawing/2014/main" id="{02CF85D0-103A-4BD6-93A8-E5B1D6B439E5}"/>
              </a:ext>
            </a:extLst>
          </p:cNvPr>
          <p:cNvPicPr>
            <a:picLocks noChangeAspect="1"/>
          </p:cNvPicPr>
          <p:nvPr/>
        </p:nvPicPr>
        <p:blipFill rotWithShape="1">
          <a:blip r:embed="rId4"/>
          <a:srcRect l="17509" t="27106" r="21171" b="11502"/>
          <a:stretch/>
        </p:blipFill>
        <p:spPr>
          <a:xfrm>
            <a:off x="3033015" y="3994211"/>
            <a:ext cx="2838473" cy="2131398"/>
          </a:xfrm>
          <a:prstGeom prst="rect">
            <a:avLst/>
          </a:prstGeom>
        </p:spPr>
      </p:pic>
      <p:pic>
        <p:nvPicPr>
          <p:cNvPr id="30" name="그림 29">
            <a:extLst>
              <a:ext uri="{FF2B5EF4-FFF2-40B4-BE49-F238E27FC236}">
                <a16:creationId xmlns:a16="http://schemas.microsoft.com/office/drawing/2014/main" id="{552E822B-3D5B-4CAF-B6C0-BA51565C23AF}"/>
              </a:ext>
            </a:extLst>
          </p:cNvPr>
          <p:cNvPicPr>
            <a:picLocks noChangeAspect="1"/>
          </p:cNvPicPr>
          <p:nvPr/>
        </p:nvPicPr>
        <p:blipFill rotWithShape="1">
          <a:blip r:embed="rId5"/>
          <a:srcRect l="20369" t="31159" r="23608" b="10532"/>
          <a:stretch/>
        </p:blipFill>
        <p:spPr>
          <a:xfrm>
            <a:off x="6320513" y="3994211"/>
            <a:ext cx="2730512" cy="2131398"/>
          </a:xfrm>
          <a:prstGeom prst="rect">
            <a:avLst/>
          </a:prstGeom>
        </p:spPr>
      </p:pic>
      <p:pic>
        <p:nvPicPr>
          <p:cNvPr id="31" name="Picture 2">
            <a:extLst>
              <a:ext uri="{FF2B5EF4-FFF2-40B4-BE49-F238E27FC236}">
                <a16:creationId xmlns:a16="http://schemas.microsoft.com/office/drawing/2014/main" id="{F91E4323-DCF1-43EC-BB84-72C060353E5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048" t="11032" r="15714" b="18095"/>
          <a:stretch/>
        </p:blipFill>
        <p:spPr bwMode="auto">
          <a:xfrm>
            <a:off x="6325738" y="1349429"/>
            <a:ext cx="2725287" cy="240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809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4547908-0173-492C-8E07-F7437D648759}"/>
              </a:ext>
            </a:extLst>
          </p:cNvPr>
          <p:cNvSpPr/>
          <p:nvPr/>
        </p:nvSpPr>
        <p:spPr>
          <a:xfrm>
            <a:off x="0" y="0"/>
            <a:ext cx="12192000" cy="6858000"/>
          </a:xfrm>
          <a:prstGeom prst="rect">
            <a:avLst/>
          </a:prstGeom>
          <a:solidFill>
            <a:srgbClr val="93C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ADA899EA-5290-4466-9CDB-D71C1B2EDCFA}"/>
              </a:ext>
            </a:extLst>
          </p:cNvPr>
          <p:cNvSpPr/>
          <p:nvPr/>
        </p:nvSpPr>
        <p:spPr>
          <a:xfrm>
            <a:off x="0" y="0"/>
            <a:ext cx="12192000" cy="3429000"/>
          </a:xfrm>
          <a:prstGeom prst="rect">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lnSpc>
                <a:spcPct val="150000"/>
              </a:lnSpc>
              <a:defRPr/>
            </a:pPr>
            <a:endParaRPr lang="ko-KR" altLang="en-US" sz="7200" kern="0" dirty="0">
              <a:solidFill>
                <a:prstClr val="white"/>
              </a:solidFill>
            </a:endParaRPr>
          </a:p>
        </p:txBody>
      </p:sp>
      <p:sp>
        <p:nvSpPr>
          <p:cNvPr id="7" name="모서리가 둥근 직사각형 5">
            <a:extLst>
              <a:ext uri="{FF2B5EF4-FFF2-40B4-BE49-F238E27FC236}">
                <a16:creationId xmlns:a16="http://schemas.microsoft.com/office/drawing/2014/main" id="{978B0B98-AD96-4F4D-A1D3-E344E7E3ADFB}"/>
              </a:ext>
            </a:extLst>
          </p:cNvPr>
          <p:cNvSpPr/>
          <p:nvPr/>
        </p:nvSpPr>
        <p:spPr>
          <a:xfrm>
            <a:off x="222422" y="252037"/>
            <a:ext cx="11747157" cy="6353926"/>
          </a:xfrm>
          <a:prstGeom prst="rect">
            <a:avLst/>
          </a:prstGeom>
          <a:solidFill>
            <a:schemeClr val="bg1"/>
          </a:solidFill>
          <a:ln w="9525">
            <a:noFill/>
          </a:ln>
          <a:effectLst>
            <a:outerShdw dist="1270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latinLnBrk="0">
              <a:lnSpc>
                <a:spcPct val="150000"/>
              </a:lnSpc>
              <a:defRPr/>
            </a:pPr>
            <a:endParaRPr lang="ko-KR" altLang="en-US" sz="3600" kern="0" dirty="0">
              <a:solidFill>
                <a:prstClr val="white">
                  <a:lumMod val="75000"/>
                </a:prstClr>
              </a:solidFill>
            </a:endParaRPr>
          </a:p>
        </p:txBody>
      </p:sp>
      <p:sp>
        <p:nvSpPr>
          <p:cNvPr id="3" name="TextBox 2">
            <a:extLst>
              <a:ext uri="{FF2B5EF4-FFF2-40B4-BE49-F238E27FC236}">
                <a16:creationId xmlns:a16="http://schemas.microsoft.com/office/drawing/2014/main" id="{62EBDA8A-3228-48EE-89EE-490848DE0BCE}"/>
              </a:ext>
            </a:extLst>
          </p:cNvPr>
          <p:cNvSpPr txBox="1"/>
          <p:nvPr/>
        </p:nvSpPr>
        <p:spPr>
          <a:xfrm>
            <a:off x="1130862" y="424848"/>
            <a:ext cx="5285509" cy="523220"/>
          </a:xfrm>
          <a:prstGeom prst="rect">
            <a:avLst/>
          </a:prstGeom>
          <a:noFill/>
        </p:spPr>
        <p:txBody>
          <a:bodyPr wrap="square" rtlCol="0">
            <a:spAutoFit/>
          </a:bodyPr>
          <a:lstStyle/>
          <a:p>
            <a:r>
              <a:rPr lang="en-US" altLang="ko-KR" sz="2800" b="1" dirty="0"/>
              <a:t>IoT</a:t>
            </a:r>
            <a:r>
              <a:rPr lang="ko-KR" altLang="en-US" sz="2800" b="1" dirty="0"/>
              <a:t> </a:t>
            </a:r>
            <a:r>
              <a:rPr lang="en-US" altLang="ko-KR" sz="2800" b="1" dirty="0"/>
              <a:t>Device Simulator</a:t>
            </a:r>
            <a:endParaRPr lang="ko-KR" altLang="en-US" sz="2800" b="1" dirty="0"/>
          </a:p>
        </p:txBody>
      </p:sp>
      <p:sp>
        <p:nvSpPr>
          <p:cNvPr id="13" name="타원 12">
            <a:extLst>
              <a:ext uri="{FF2B5EF4-FFF2-40B4-BE49-F238E27FC236}">
                <a16:creationId xmlns:a16="http://schemas.microsoft.com/office/drawing/2014/main" id="{20C8B512-F617-4FA9-B929-5A9D849F4C88}"/>
              </a:ext>
            </a:extLst>
          </p:cNvPr>
          <p:cNvSpPr/>
          <p:nvPr/>
        </p:nvSpPr>
        <p:spPr>
          <a:xfrm>
            <a:off x="512467" y="444282"/>
            <a:ext cx="525600" cy="523875"/>
          </a:xfrm>
          <a:prstGeom prst="ellipse">
            <a:avLst/>
          </a:prstGeom>
          <a:solidFill>
            <a:srgbClr val="92CAED"/>
          </a:solidFill>
          <a:ln w="25400">
            <a:solidFill>
              <a:srgbClr val="412A44"/>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90000" rtlCol="0" anchor="ctr"/>
          <a:lstStyle/>
          <a:p>
            <a:pPr algn="ctr" latinLnBrk="0">
              <a:defRPr/>
            </a:pPr>
            <a:r>
              <a:rPr lang="en-US" altLang="ko-KR" sz="2800" b="1" kern="0" dirty="0">
                <a:ln w="9525">
                  <a:solidFill>
                    <a:srgbClr val="412A44"/>
                  </a:solidFill>
                </a:ln>
                <a:solidFill>
                  <a:prstClr val="white"/>
                </a:solidFill>
                <a:latin typeface="+mj-lt"/>
                <a:ea typeface="야놀자 야체 B" panose="02020603020101020101" pitchFamily="18" charset="-127"/>
              </a:rPr>
              <a:t>08</a:t>
            </a:r>
          </a:p>
        </p:txBody>
      </p:sp>
      <p:pic>
        <p:nvPicPr>
          <p:cNvPr id="10" name="그림 9">
            <a:extLst>
              <a:ext uri="{FF2B5EF4-FFF2-40B4-BE49-F238E27FC236}">
                <a16:creationId xmlns:a16="http://schemas.microsoft.com/office/drawing/2014/main" id="{9E94613B-FF27-424D-8B53-DB26689F9BA2}"/>
              </a:ext>
            </a:extLst>
          </p:cNvPr>
          <p:cNvPicPr>
            <a:picLocks noChangeAspect="1"/>
          </p:cNvPicPr>
          <p:nvPr/>
        </p:nvPicPr>
        <p:blipFill rotWithShape="1">
          <a:blip r:embed="rId3"/>
          <a:srcRect l="15965" t="12741" r="16250" b="7555"/>
          <a:stretch/>
        </p:blipFill>
        <p:spPr>
          <a:xfrm>
            <a:off x="2322427" y="1554480"/>
            <a:ext cx="7237928" cy="4787232"/>
          </a:xfrm>
          <a:prstGeom prst="rect">
            <a:avLst/>
          </a:prstGeom>
        </p:spPr>
      </p:pic>
    </p:spTree>
    <p:extLst>
      <p:ext uri="{BB962C8B-B14F-4D97-AF65-F5344CB8AC3E}">
        <p14:creationId xmlns:p14="http://schemas.microsoft.com/office/powerpoint/2010/main" val="3443484701"/>
      </p:ext>
    </p:extLst>
  </p:cSld>
  <p:clrMapOvr>
    <a:masterClrMapping/>
  </p:clrMapOvr>
</p:sld>
</file>

<file path=ppt/theme/theme1.xml><?xml version="1.0" encoding="utf-8"?>
<a:theme xmlns:a="http://schemas.openxmlformats.org/drawingml/2006/main" name="7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979</Words>
  <Application>Microsoft Office PowerPoint</Application>
  <PresentationFormat>와이드스크린</PresentationFormat>
  <Paragraphs>128</Paragraphs>
  <Slides>14</Slides>
  <Notes>14</Notes>
  <HiddenSlides>0</HiddenSlides>
  <MMClips>0</MMClips>
  <ScaleCrop>false</ScaleCrop>
  <HeadingPairs>
    <vt:vector size="6" baseType="variant">
      <vt:variant>
        <vt:lpstr>사용한 글꼴</vt:lpstr>
      </vt:variant>
      <vt:variant>
        <vt:i4>4</vt:i4>
      </vt:variant>
      <vt:variant>
        <vt:lpstr>테마</vt:lpstr>
      </vt:variant>
      <vt:variant>
        <vt:i4>2</vt:i4>
      </vt:variant>
      <vt:variant>
        <vt:lpstr>슬라이드 제목</vt:lpstr>
      </vt:variant>
      <vt:variant>
        <vt:i4>14</vt:i4>
      </vt:variant>
    </vt:vector>
  </HeadingPairs>
  <TitlesOfParts>
    <vt:vector size="20" baseType="lpstr">
      <vt:lpstr>-apple-system</vt:lpstr>
      <vt:lpstr>맑은 고딕</vt:lpstr>
      <vt:lpstr>Arial</vt:lpstr>
      <vt:lpstr>Noto Sans</vt:lpstr>
      <vt:lpstr>7_Office 테마</vt:lpstr>
      <vt:lpstr>3_Office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조현석</dc:creator>
  <cp:lastModifiedBy>신 정섭</cp:lastModifiedBy>
  <cp:revision>10</cp:revision>
  <dcterms:created xsi:type="dcterms:W3CDTF">2021-10-12T06:04:13Z</dcterms:created>
  <dcterms:modified xsi:type="dcterms:W3CDTF">2021-11-13T15:27:12Z</dcterms:modified>
</cp:coreProperties>
</file>